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599" r:id="rId3"/>
    <p:sldId id="1251" r:id="rId5"/>
    <p:sldId id="1252" r:id="rId6"/>
    <p:sldId id="1890" r:id="rId7"/>
    <p:sldId id="1953" r:id="rId8"/>
    <p:sldId id="1980" r:id="rId9"/>
    <p:sldId id="1956" r:id="rId10"/>
    <p:sldId id="1954" r:id="rId11"/>
    <p:sldId id="1955" r:id="rId12"/>
    <p:sldId id="1985" r:id="rId13"/>
    <p:sldId id="1983" r:id="rId14"/>
    <p:sldId id="1449" r:id="rId15"/>
    <p:sldId id="1982" r:id="rId16"/>
    <p:sldId id="1986" r:id="rId17"/>
    <p:sldId id="1962" r:id="rId18"/>
    <p:sldId id="2067" r:id="rId19"/>
    <p:sldId id="1958" r:id="rId20"/>
    <p:sldId id="1773" r:id="rId21"/>
    <p:sldId id="1959" r:id="rId22"/>
    <p:sldId id="1775" r:id="rId23"/>
    <p:sldId id="1966" r:id="rId24"/>
    <p:sldId id="2014" r:id="rId25"/>
    <p:sldId id="1849" r:id="rId26"/>
    <p:sldId id="1964" r:id="rId27"/>
    <p:sldId id="1965" r:id="rId28"/>
    <p:sldId id="1978" r:id="rId29"/>
    <p:sldId id="1977" r:id="rId30"/>
    <p:sldId id="1976" r:id="rId31"/>
    <p:sldId id="1979" r:id="rId32"/>
    <p:sldId id="2056" r:id="rId33"/>
    <p:sldId id="1984" r:id="rId34"/>
    <p:sldId id="1987" r:id="rId35"/>
    <p:sldId id="1967" r:id="rId36"/>
    <p:sldId id="1968" r:id="rId37"/>
    <p:sldId id="1969" r:id="rId38"/>
    <p:sldId id="1988" r:id="rId39"/>
    <p:sldId id="1638" r:id="rId40"/>
    <p:sldId id="1971" r:id="rId41"/>
    <p:sldId id="400" r:id="rId42"/>
    <p:sldId id="1972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2" userDrawn="1">
          <p15:clr>
            <a:srgbClr val="A4A3A4"/>
          </p15:clr>
        </p15:guide>
        <p15:guide id="2" pos="3762" userDrawn="1">
          <p15:clr>
            <a:srgbClr val="A4A3A4"/>
          </p15:clr>
        </p15:guide>
        <p15:guide id="3" pos="6796" userDrawn="1">
          <p15:clr>
            <a:srgbClr val="A4A3A4"/>
          </p15:clr>
        </p15:guide>
        <p15:guide id="4" pos="701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76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  <p15:guide id="8" orient="horz" pos="31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华" initials="李" lastIdx="1" clrIdx="0"/>
  <p:cmAuthor id="2" name="后会无期" initials="后会无期" lastIdx="0" clrIdx="1"/>
  <p:cmAuthor id="3" name="dell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2209"/>
    <a:srgbClr val="FBA397"/>
    <a:srgbClr val="3288BD"/>
    <a:srgbClr val="7F7F7F"/>
    <a:srgbClr val="FDAE61"/>
    <a:srgbClr val="969696"/>
    <a:srgbClr val="D53E4F"/>
    <a:srgbClr val="66C2A5"/>
    <a:srgbClr val="00A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1" autoAdjust="0"/>
    <p:restoredTop sz="86608" autoAdjust="0"/>
  </p:normalViewPr>
  <p:slideViewPr>
    <p:cSldViewPr snapToGrid="0" showGuides="1">
      <p:cViewPr varScale="1">
        <p:scale>
          <a:sx n="80" d="100"/>
          <a:sy n="80" d="100"/>
        </p:scale>
        <p:origin x="48" y="154"/>
      </p:cViewPr>
      <p:guideLst>
        <p:guide orient="horz" pos="1852"/>
        <p:guide pos="3762"/>
        <p:guide pos="6796"/>
        <p:guide pos="701"/>
        <p:guide orient="horz" pos="624"/>
        <p:guide orient="horz" pos="76"/>
        <p:guide orient="horz" pos="3861"/>
        <p:guide orient="horz" pos="31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181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9A8B7-62B6-42A3-B1DF-495765CFF9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169EC-8A95-4CBB-B765-5A3D5E58A0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8F2AF-B165-49ED-8D49-F91D3C9FF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本次汇报从四个方面展开，首先是自动化渗透测试工具的研究背景，从而引出本次介绍的工具。</a:t>
            </a:r>
            <a:endParaRPr lang="en-US" altLang="zh-CN" dirty="0"/>
          </a:p>
          <a:p>
            <a:r>
              <a:rPr lang="zh-CN" altLang="en-US" dirty="0"/>
              <a:t>然后会对项目的结构和源码进行分析，第三部分则对项目的实际运行进行展示，最后针对该项目出现的不足进行总结和展望。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本次汇报从四个方面展开，首先是自动化渗透测试工具的研究背景，从而引出本次介绍的工具。</a:t>
            </a:r>
            <a:endParaRPr lang="en-US" altLang="zh-CN" dirty="0"/>
          </a:p>
          <a:p>
            <a:r>
              <a:rPr lang="zh-CN" altLang="en-US" dirty="0"/>
              <a:t>然后会对项目的结构和源码进行分析，第三部分则对项目的实际运行进行展示，最后针对该项目出现的不足进行总结和展望。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根据 conversation_id 获取消息列表并拼接成 memory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本次汇报从四个方面展开，首先是自动化渗透测试工具的研究背景，从而引出本次介绍的工具。</a:t>
            </a:r>
            <a:endParaRPr lang="en-US" altLang="zh-CN" dirty="0"/>
          </a:p>
          <a:p>
            <a:r>
              <a:rPr lang="zh-CN" altLang="en-US" dirty="0"/>
              <a:t>然后会对项目的结构和源码进行分析，第三部分则对项目的实际运行进行展示，最后针对该项目出现的不足进行总结和展望。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根据 conversation_id 获取消息列表并拼接成 memory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本次汇报从四个方面展开，首先是自动化渗透测试工具的研究背景，从而引出本次介绍的工具。</a:t>
            </a:r>
            <a:endParaRPr lang="en-US" altLang="zh-CN" dirty="0"/>
          </a:p>
          <a:p>
            <a:r>
              <a:rPr lang="zh-CN" altLang="en-US" dirty="0"/>
              <a:t>然后会对项目的结构和源码进行分析，第三部分则对项目的实际运行进行展示，最后针对该项目出现的不足进行总结和展望。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本次汇报从四个方面展开，首先是自动化渗透测试工具的研究背景，从而引出本次介绍的工具。</a:t>
            </a:r>
            <a:endParaRPr lang="en-US" altLang="zh-CN" dirty="0"/>
          </a:p>
          <a:p>
            <a:r>
              <a:rPr lang="zh-CN" altLang="en-US" dirty="0"/>
              <a:t>然后会对项目的结构和源码进行分析，第三部分则对项目的实际运行进行展示，最后针对该项目出现的不足进行总结和展望。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F3238-B197-4DD0-8393-B222E6E855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随着物联网和智能手机终端数量的增加，越来越需要实施安全措施来保护这些系统免受网络攻击。这些因素推动了渗透测试市场的发展，在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年全球市场份额已经达到了</a:t>
            </a:r>
            <a:r>
              <a:rPr lang="en-US" altLang="zh-CN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亿美元。</a:t>
            </a:r>
            <a:endParaRPr lang="en-US" altLang="zh-CN" sz="14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050" dirty="0"/>
              <a:t>在渗透测试过程中，工程师一般先用漏扫工具对目标系统进行扫描测试，若未发现问题，则需要进行长期的人工渗透过程。因此在渗透测试的过程中，</a:t>
            </a:r>
            <a:r>
              <a:rPr lang="zh-CN" altLang="en-US" sz="1050" b="1" dirty="0">
                <a:solidFill>
                  <a:srgbClr val="002060"/>
                </a:solidFill>
              </a:rPr>
              <a:t>“漏洞探测”往往是最耗时的一步。</a:t>
            </a:r>
            <a:r>
              <a:rPr lang="zh-CN" altLang="en-US" sz="1050" dirty="0"/>
              <a:t>渗透人才也极度短缺，在这种背景下，国内外很多公司都有研发自动化渗透测试工具来满</a:t>
            </a:r>
            <a:r>
              <a:rPr lang="zh-CN" altLang="en-US" sz="1050" b="1" dirty="0">
                <a:effectLst/>
              </a:rPr>
              <a:t>足市场需求、缓解人才短缺的压力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r>
              <a:rPr lang="zh-CN" altLang="en-US" sz="1050" dirty="0"/>
              <a:t>但是就目前来讲，大部分自动化渗透产品的做法是</a:t>
            </a:r>
            <a:r>
              <a:rPr lang="zh-CN" altLang="en-US" sz="1050" b="1" dirty="0">
                <a:effectLst/>
              </a:rPr>
              <a:t>简单地将漏扫的结果与相关的利用工具相结合</a:t>
            </a:r>
            <a:r>
              <a:rPr lang="zh-CN" altLang="en-US" sz="1050" dirty="0"/>
              <a:t>，从而达到自动化渗透的效果，而“人工渗透的过程”</a:t>
            </a:r>
            <a:r>
              <a:rPr lang="zh-CN" altLang="en-US" sz="1050" dirty="0">
                <a:solidFill>
                  <a:srgbClr val="C00000"/>
                </a:solidFill>
              </a:rPr>
              <a:t>并未有效实现自动化</a:t>
            </a:r>
            <a:r>
              <a:rPr lang="zh-CN" altLang="en-US" sz="1050" dirty="0"/>
              <a:t>。</a:t>
            </a:r>
            <a:endParaRPr kumimoji="1" 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0F3238-B197-4DD0-8393-B222E6E855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45" y="20731"/>
            <a:ext cx="1097305" cy="10840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456451"/>
            <a:ext cx="10850563" cy="869854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406738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722372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6" name="Group 5"/>
          <p:cNvGrpSpPr/>
          <p:nvPr userDrawn="1"/>
        </p:nvGrpSpPr>
        <p:grpSpPr>
          <a:xfrm rot="5400000">
            <a:off x="10442716" y="202243"/>
            <a:ext cx="69568" cy="3429000"/>
            <a:chOff x="0" y="0"/>
            <a:chExt cx="381000" cy="3429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rot="16200000">
            <a:off x="1679716" y="202243"/>
            <a:ext cx="69568" cy="3429000"/>
            <a:chOff x="0" y="0"/>
            <a:chExt cx="381000" cy="342900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6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8" y="1123953"/>
            <a:ext cx="1553273" cy="15532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93" y="1140108"/>
            <a:ext cx="2157323" cy="15532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95" y="1078969"/>
            <a:ext cx="1696062" cy="16755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9DF-D574-4037-B6A5-58CCD724C6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2D46-5FEF-42D4-B5B8-8AEEF17EF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B8D6E-62EA-403A-9AC4-8D36D50294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" y="1"/>
            <a:ext cx="12196595" cy="6858708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353" y="3870651"/>
            <a:ext cx="10849887" cy="468685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1800">
                <a:solidFill>
                  <a:srgbClr val="38447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5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352" y="2920510"/>
            <a:ext cx="10849887" cy="894142"/>
          </a:xfrm>
        </p:spPr>
        <p:txBody>
          <a:bodyPr anchor="ctr" anchorCtr="1"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352" y="4395335"/>
            <a:ext cx="10849887" cy="371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352" y="4766848"/>
            <a:ext cx="10849887" cy="371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144" cy="3429354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<a:noAutofit/>
          </a:bodyPr>
          <a:lstStyle/>
          <a:p>
            <a:pPr algn="ctr"/>
            <a:endParaRPr lang="en-MY" sz="1015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144" cy="381040"/>
          </a:xfrm>
          <a:prstGeom prst="rect">
            <a:avLst/>
          </a:prstGeom>
          <a:solidFill>
            <a:srgbClr val="00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<a:noAutofit/>
          </a:bodyPr>
          <a:lstStyle/>
          <a:p>
            <a:pPr algn="ctr"/>
            <a:endParaRPr lang="en-MY" sz="1015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6303" y="6477668"/>
            <a:ext cx="3430293" cy="38104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015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6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015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2036" y="-1"/>
            <a:ext cx="3464594" cy="102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169" y="-19960"/>
            <a:ext cx="1484746" cy="1068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45" y="20731"/>
            <a:ext cx="1097305" cy="10840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66"/>
            <a:ext cx="12192000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21266"/>
            <a:ext cx="11649807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1609756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158240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6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7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8"/>
            <a:ext cx="2438400" cy="752475"/>
          </a:xfrm>
          <a:prstGeom prst="rect">
            <a:avLst/>
          </a:prstGeom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69925" y="1123953"/>
            <a:ext cx="10850563" cy="5019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48" y="6193707"/>
            <a:ext cx="2438400" cy="752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5"/>
            <a:ext cx="963524" cy="693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9202867" y="5964235"/>
            <a:ext cx="2909888" cy="20638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4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86" y="6231086"/>
            <a:ext cx="626642" cy="619062"/>
          </a:xfrm>
          <a:prstGeom prst="flowChartConnector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6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4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47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52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3" Type="http://schemas.openxmlformats.org/officeDocument/2006/relationships/notesSlide" Target="../notesSlides/notesSlide21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1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9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3" Type="http://schemas.openxmlformats.org/officeDocument/2006/relationships/notesSlide" Target="../notesSlides/notesSlide22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80.xml"/><Relationship Id="rId20" Type="http://schemas.openxmlformats.org/officeDocument/2006/relationships/tags" Target="../tags/tag179.xml"/><Relationship Id="rId2" Type="http://schemas.openxmlformats.org/officeDocument/2006/relationships/tags" Target="../tags/tag161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5459" y="3909532"/>
            <a:ext cx="6101080" cy="13652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300" dirty="0">
                <a:solidFill>
                  <a:srgbClr val="3843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</a:t>
            </a:r>
            <a:r>
              <a:rPr lang="en-US" altLang="zh-CN" sz="2300" dirty="0">
                <a:solidFill>
                  <a:srgbClr val="3843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Yaxxm</a:t>
            </a:r>
            <a:endParaRPr lang="zh-CN" altLang="en-US" sz="2300" dirty="0">
              <a:solidFill>
                <a:srgbClr val="3843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endParaRPr lang="zh-CN" altLang="en-US" sz="23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640080" y="2412448"/>
            <a:ext cx="11144250" cy="107203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Langchain-Chatchat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：基于开源模型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的本地知识库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" y="6436360"/>
            <a:ext cx="647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https://github.com/chatchat-space/Langchain-Chatchat</a:t>
            </a:r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  <a:endParaRPr lang="zh-CN" altLang="en-US" sz="3600" b="1" kern="0" dirty="0">
                <a:solidFill>
                  <a:prstClr val="white">
                    <a:lumMod val="10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9" name="Group 3"/>
          <p:cNvGrpSpPr/>
          <p:nvPr>
            <p:custDataLst>
              <p:tags r:id="rId2"/>
            </p:custDataLst>
          </p:nvPr>
        </p:nvGrpSpPr>
        <p:grpSpPr>
          <a:xfrm>
            <a:off x="3841351" y="1611223"/>
            <a:ext cx="3640537" cy="564015"/>
            <a:chOff x="4267200" y="1600200"/>
            <a:chExt cx="3926428" cy="766396"/>
          </a:xfrm>
        </p:grpSpPr>
        <p:sp>
          <p:nvSpPr>
            <p:cNvPr id="80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5371429" y="1665097"/>
              <a:ext cx="2822199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背景介绍</a:t>
              </a:r>
              <a:endParaRPr lang="zh-CN" altLang="en-US" sz="28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>
                <p:custDataLst>
                  <p:tags r:id="rId4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>
            <p:custDataLst>
              <p:tags r:id="rId6"/>
            </p:custDataLst>
          </p:nvPr>
        </p:nvGrpSpPr>
        <p:grpSpPr>
          <a:xfrm>
            <a:off x="3841351" y="3466593"/>
            <a:ext cx="5499735" cy="563880"/>
            <a:chOff x="4267200" y="1600200"/>
            <a:chExt cx="5931634" cy="766213"/>
          </a:xfrm>
        </p:grpSpPr>
        <p:sp>
          <p:nvSpPr>
            <p:cNvPr id="85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5391752" y="1664914"/>
              <a:ext cx="4807082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项目框架及其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源码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>
                <p:custDataLst>
                  <p:tags r:id="rId8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Group 3"/>
          <p:cNvGrpSpPr/>
          <p:nvPr>
            <p:custDataLst>
              <p:tags r:id="rId10"/>
            </p:custDataLst>
          </p:nvPr>
        </p:nvGrpSpPr>
        <p:grpSpPr>
          <a:xfrm>
            <a:off x="3847078" y="4441853"/>
            <a:ext cx="3178268" cy="564015"/>
            <a:chOff x="4267200" y="1600200"/>
            <a:chExt cx="3427854" cy="766396"/>
          </a:xfrm>
        </p:grpSpPr>
        <p:sp>
          <p:nvSpPr>
            <p:cNvPr id="95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5371433" y="1665097"/>
              <a:ext cx="232362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结果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展示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9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97" name="Rectangle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98" name="Right Triangle 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3"/>
          <p:cNvGrpSpPr/>
          <p:nvPr>
            <p:custDataLst>
              <p:tags r:id="rId14"/>
            </p:custDataLst>
          </p:nvPr>
        </p:nvGrpSpPr>
        <p:grpSpPr>
          <a:xfrm>
            <a:off x="3867386" y="5481247"/>
            <a:ext cx="2819194" cy="564015"/>
            <a:chOff x="4267200" y="1600200"/>
            <a:chExt cx="3040583" cy="766396"/>
          </a:xfrm>
        </p:grpSpPr>
        <p:sp>
          <p:nvSpPr>
            <p:cNvPr id="30" name="TextBox 4"/>
            <p:cNvSpPr txBox="1"/>
            <p:nvPr>
              <p:custDataLst>
                <p:tags r:id="rId15"/>
              </p:custDataLst>
            </p:nvPr>
          </p:nvSpPr>
          <p:spPr>
            <a:xfrm>
              <a:off x="5371432" y="1665097"/>
              <a:ext cx="193635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总结与展望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3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32" name="Rectangle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05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3" name="Right Triangle 7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3"/>
          <p:cNvGrpSpPr/>
          <p:nvPr>
            <p:custDataLst>
              <p:tags r:id="rId18"/>
            </p:custDataLst>
          </p:nvPr>
        </p:nvGrpSpPr>
        <p:grpSpPr>
          <a:xfrm>
            <a:off x="3847066" y="2538858"/>
            <a:ext cx="5184775" cy="563880"/>
            <a:chOff x="4267200" y="1600200"/>
            <a:chExt cx="5591940" cy="766213"/>
          </a:xfrm>
        </p:grpSpPr>
        <p:sp>
          <p:nvSpPr>
            <p:cNvPr id="4" name="TextBox 4"/>
            <p:cNvSpPr txBox="1"/>
            <p:nvPr>
              <p:custDataLst>
                <p:tags r:id="rId19"/>
              </p:custDataLst>
            </p:nvPr>
          </p:nvSpPr>
          <p:spPr>
            <a:xfrm>
              <a:off x="5371206" y="1664914"/>
              <a:ext cx="4487934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产品介绍</a:t>
              </a:r>
              <a:endParaRPr lang="en-US" altLang="zh-CN" sz="28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6" name="Rectangle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Right Triangle 7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2.1 </a:t>
            </a:r>
            <a:r>
              <a:rPr lang="zh-CN" altLang="en-US" sz="2800" dirty="0">
                <a:latin typeface="微软雅黑" panose="020B0503020204020204" pitchFamily="34" charset="-122"/>
              </a:rPr>
              <a:t>私</a:t>
            </a:r>
            <a:r>
              <a:rPr lang="zh-CN" altLang="en-US" sz="2800" dirty="0">
                <a:latin typeface="微软雅黑" panose="020B0503020204020204" pitchFamily="34" charset="-122"/>
              </a:rPr>
              <a:t>有大模型所需要解决的</a:t>
            </a:r>
            <a:r>
              <a:rPr lang="zh-CN" altLang="en-US" sz="2800" dirty="0">
                <a:latin typeface="微软雅黑" panose="020B0503020204020204" pitchFamily="34" charset="-122"/>
              </a:rPr>
              <a:t>问题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1665605"/>
            <a:ext cx="4324350" cy="1454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63065" y="3373755"/>
            <a:ext cx="239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1</a:t>
            </a:r>
            <a:r>
              <a:rPr lang="zh-CN" altLang="en-US" b="1">
                <a:solidFill>
                  <a:srgbClr val="FF0000"/>
                </a:solidFill>
              </a:rPr>
              <a:t>、强大的推理能力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95" y="1221740"/>
            <a:ext cx="3681730" cy="1898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72020" y="3372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、本地知识库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882015" y="3737610"/>
            <a:ext cx="4146550" cy="163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663065" y="5595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3</a:t>
            </a:r>
            <a:r>
              <a:rPr lang="zh-CN" altLang="en-US" b="1">
                <a:solidFill>
                  <a:srgbClr val="FF0000"/>
                </a:solidFill>
              </a:rPr>
              <a:t>、可离线使用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7016750" y="3788410"/>
            <a:ext cx="3512820" cy="1581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7334250" y="5584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 b="1">
                <a:solidFill>
                  <a:srgbClr val="FF0000"/>
                </a:solidFill>
              </a:rPr>
              <a:t>、完整的</a:t>
            </a:r>
            <a:r>
              <a:rPr lang="en-US" altLang="zh-CN" b="1">
                <a:solidFill>
                  <a:srgbClr val="FF0000"/>
                </a:solidFill>
              </a:rPr>
              <a:t>UI</a:t>
            </a:r>
            <a:r>
              <a:rPr lang="zh-CN" altLang="en-US" b="1">
                <a:solidFill>
                  <a:srgbClr val="FF0000"/>
                </a:solidFill>
              </a:rPr>
              <a:t>页面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2.2 </a:t>
            </a:r>
            <a:r>
              <a:rPr lang="zh-CN" altLang="en-US" sz="2800" dirty="0">
                <a:latin typeface="微软雅黑" panose="020B0503020204020204" pitchFamily="34" charset="-122"/>
              </a:rPr>
              <a:t>效果展示（</a:t>
            </a:r>
            <a:r>
              <a:rPr lang="zh-CN" altLang="en-US" sz="2800" dirty="0">
                <a:latin typeface="微软雅黑" panose="020B0503020204020204" pitchFamily="34" charset="-122"/>
              </a:rPr>
              <a:t>大模型对话）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265" y="1271270"/>
            <a:ext cx="4877435" cy="469328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479790" y="2866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可对本地大模型进行私有化部署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479790" y="3463290"/>
            <a:ext cx="36074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可选择多种</a:t>
            </a:r>
            <a:r>
              <a:rPr lang="zh-CN" altLang="en-US"/>
              <a:t>开源大模型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含本地知识库问答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完整的</a:t>
            </a:r>
            <a:r>
              <a:rPr lang="en-US" altLang="zh-CN"/>
              <a:t>UI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126865"/>
            <a:ext cx="3028950" cy="19875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49985"/>
            <a:ext cx="3073400" cy="278765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388350" y="1880870"/>
            <a:ext cx="1329055" cy="660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000"/>
              <a:t>优势</a:t>
            </a:r>
            <a:endParaRPr lang="zh-CN" altLang="en-US" sz="3000"/>
          </a:p>
        </p:txBody>
      </p:sp>
      <p:sp>
        <p:nvSpPr>
          <p:cNvPr id="2" name="矩形 1"/>
          <p:cNvSpPr/>
          <p:nvPr/>
        </p:nvSpPr>
        <p:spPr>
          <a:xfrm>
            <a:off x="3223895" y="1186815"/>
            <a:ext cx="5111750" cy="50038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2.2 </a:t>
            </a:r>
            <a:r>
              <a:rPr lang="zh-CN" altLang="en-US" sz="2800" dirty="0">
                <a:latin typeface="微软雅黑" panose="020B0503020204020204" pitchFamily="34" charset="-122"/>
              </a:rPr>
              <a:t>效果展示（</a:t>
            </a:r>
            <a:r>
              <a:rPr lang="zh-CN" altLang="en-US" sz="2800" dirty="0">
                <a:latin typeface="微软雅黑" panose="020B0503020204020204" pitchFamily="34" charset="-122"/>
              </a:rPr>
              <a:t>知识库）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1341120"/>
            <a:ext cx="5892800" cy="4452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1341120"/>
            <a:ext cx="3759200" cy="227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3926840"/>
            <a:ext cx="3778250" cy="210375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  <a:endParaRPr lang="zh-CN" altLang="en-US" sz="3600" b="1" kern="0" dirty="0">
                <a:solidFill>
                  <a:prstClr val="white">
                    <a:lumMod val="10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9" name="Group 3"/>
          <p:cNvGrpSpPr/>
          <p:nvPr>
            <p:custDataLst>
              <p:tags r:id="rId2"/>
            </p:custDataLst>
          </p:nvPr>
        </p:nvGrpSpPr>
        <p:grpSpPr>
          <a:xfrm>
            <a:off x="3841351" y="1611223"/>
            <a:ext cx="3640537" cy="564015"/>
            <a:chOff x="4267200" y="1600200"/>
            <a:chExt cx="3926428" cy="766396"/>
          </a:xfrm>
        </p:grpSpPr>
        <p:sp>
          <p:nvSpPr>
            <p:cNvPr id="80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5371429" y="1665097"/>
              <a:ext cx="2822199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背景介绍</a:t>
              </a:r>
              <a:endParaRPr lang="zh-CN" altLang="en-US" sz="28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>
                <p:custDataLst>
                  <p:tags r:id="rId4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>
            <p:custDataLst>
              <p:tags r:id="rId6"/>
            </p:custDataLst>
          </p:nvPr>
        </p:nvGrpSpPr>
        <p:grpSpPr>
          <a:xfrm>
            <a:off x="3841351" y="3466593"/>
            <a:ext cx="5499735" cy="563880"/>
            <a:chOff x="4267200" y="1600200"/>
            <a:chExt cx="5931634" cy="766213"/>
          </a:xfrm>
        </p:grpSpPr>
        <p:sp>
          <p:nvSpPr>
            <p:cNvPr id="85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5391752" y="1664914"/>
              <a:ext cx="4807082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项目框架及其源码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>
                <p:custDataLst>
                  <p:tags r:id="rId8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Group 3"/>
          <p:cNvGrpSpPr/>
          <p:nvPr>
            <p:custDataLst>
              <p:tags r:id="rId10"/>
            </p:custDataLst>
          </p:nvPr>
        </p:nvGrpSpPr>
        <p:grpSpPr>
          <a:xfrm>
            <a:off x="3847078" y="4441853"/>
            <a:ext cx="3178268" cy="564015"/>
            <a:chOff x="4267200" y="1600200"/>
            <a:chExt cx="3427854" cy="766396"/>
          </a:xfrm>
        </p:grpSpPr>
        <p:sp>
          <p:nvSpPr>
            <p:cNvPr id="95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5371433" y="1665097"/>
              <a:ext cx="232362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结果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展示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9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97" name="Rectangle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98" name="Right Triangle 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3"/>
          <p:cNvGrpSpPr/>
          <p:nvPr>
            <p:custDataLst>
              <p:tags r:id="rId14"/>
            </p:custDataLst>
          </p:nvPr>
        </p:nvGrpSpPr>
        <p:grpSpPr>
          <a:xfrm>
            <a:off x="3867386" y="5481247"/>
            <a:ext cx="2819194" cy="564015"/>
            <a:chOff x="4267200" y="1600200"/>
            <a:chExt cx="3040583" cy="766396"/>
          </a:xfrm>
        </p:grpSpPr>
        <p:sp>
          <p:nvSpPr>
            <p:cNvPr id="30" name="TextBox 4"/>
            <p:cNvSpPr txBox="1"/>
            <p:nvPr>
              <p:custDataLst>
                <p:tags r:id="rId15"/>
              </p:custDataLst>
            </p:nvPr>
          </p:nvSpPr>
          <p:spPr>
            <a:xfrm>
              <a:off x="5371432" y="1665097"/>
              <a:ext cx="193635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总结与展望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3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32" name="Rectangle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05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3" name="Right Triangle 7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3"/>
          <p:cNvGrpSpPr/>
          <p:nvPr>
            <p:custDataLst>
              <p:tags r:id="rId18"/>
            </p:custDataLst>
          </p:nvPr>
        </p:nvGrpSpPr>
        <p:grpSpPr>
          <a:xfrm>
            <a:off x="3847066" y="2538858"/>
            <a:ext cx="5184775" cy="563880"/>
            <a:chOff x="4267200" y="1600200"/>
            <a:chExt cx="5591940" cy="766213"/>
          </a:xfrm>
        </p:grpSpPr>
        <p:sp>
          <p:nvSpPr>
            <p:cNvPr id="4" name="TextBox 4"/>
            <p:cNvSpPr txBox="1"/>
            <p:nvPr>
              <p:custDataLst>
                <p:tags r:id="rId19"/>
              </p:custDataLst>
            </p:nvPr>
          </p:nvSpPr>
          <p:spPr>
            <a:xfrm>
              <a:off x="5371206" y="1664914"/>
              <a:ext cx="4487934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产品介绍分析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6" name="Rectangle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Right Triangle 7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053" y="5334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3.1 </a:t>
            </a:r>
            <a:r>
              <a:rPr lang="zh-CN" altLang="en-US" sz="2800" dirty="0">
                <a:latin typeface="微软雅黑" panose="020B0503020204020204" pitchFamily="34" charset="-122"/>
              </a:rPr>
              <a:t>整体项目框架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450" y="990600"/>
            <a:ext cx="707326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/>
              <a:t>      </a:t>
            </a:r>
            <a:endParaRPr lang="zh-CN" altLang="en-US" sz="1800" dirty="0"/>
          </a:p>
          <a:p>
            <a:pPr>
              <a:lnSpc>
                <a:spcPct val="200000"/>
              </a:lnSpc>
            </a:pP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/>
              <a:t>       </a:t>
            </a:r>
            <a:endParaRPr lang="zh-CN" altLang="en-US" sz="1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16840" y="1200785"/>
            <a:ext cx="7714615" cy="4763135"/>
            <a:chOff x="4121" y="2250"/>
            <a:chExt cx="9853" cy="60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b="2873"/>
            <a:stretch>
              <a:fillRect/>
            </a:stretch>
          </p:blipFill>
          <p:spPr>
            <a:xfrm>
              <a:off x="4121" y="2250"/>
              <a:ext cx="9853" cy="6077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8792" y="7804"/>
              <a:ext cx="4856" cy="46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54000" y="1439545"/>
            <a:ext cx="7239000" cy="168465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4000" y="3314700"/>
            <a:ext cx="4403725" cy="8128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99330" y="3319145"/>
            <a:ext cx="1296670" cy="8128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92275" y="4318000"/>
            <a:ext cx="4403725" cy="812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8275" y="5316855"/>
            <a:ext cx="2939415" cy="812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128000" y="1567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、本地文件上传处理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78800" y="2098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、问题字符向量化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178800" y="2726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、问题与知识库检索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178800" y="33540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、生成</a:t>
            </a:r>
            <a:r>
              <a:rPr lang="en-US" altLang="zh-CN"/>
              <a:t>prompt</a:t>
            </a:r>
            <a:r>
              <a:rPr lang="zh-CN" altLang="en-US"/>
              <a:t>模板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8800" y="3849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、提交</a:t>
            </a:r>
            <a:r>
              <a:rPr lang="en-US" altLang="zh-CN"/>
              <a:t>prompt</a:t>
            </a:r>
            <a:r>
              <a:rPr lang="zh-CN" altLang="en-US"/>
              <a:t>给大模型生成答案</a:t>
            </a:r>
            <a:endParaRPr lang="zh-CN" altLang="en-US"/>
          </a:p>
        </p:txBody>
      </p:sp>
      <p:cxnSp>
        <p:nvCxnSpPr>
          <p:cNvPr id="25" name="直接箭头连接符 24"/>
          <p:cNvCxnSpPr>
            <a:endCxn id="17" idx="1"/>
          </p:cNvCxnSpPr>
          <p:nvPr/>
        </p:nvCxnSpPr>
        <p:spPr>
          <a:xfrm flipV="1">
            <a:off x="7577455" y="1751965"/>
            <a:ext cx="550545" cy="31496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3"/>
            <a:endCxn id="18" idx="1"/>
          </p:cNvCxnSpPr>
          <p:nvPr/>
        </p:nvCxnSpPr>
        <p:spPr>
          <a:xfrm flipV="1">
            <a:off x="4657725" y="2282190"/>
            <a:ext cx="3521075" cy="143891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3"/>
            <a:endCxn id="19" idx="1"/>
          </p:cNvCxnSpPr>
          <p:nvPr/>
        </p:nvCxnSpPr>
        <p:spPr>
          <a:xfrm flipV="1">
            <a:off x="6096000" y="2910205"/>
            <a:ext cx="2082800" cy="8153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5" idx="3"/>
            <a:endCxn id="20" idx="1"/>
          </p:cNvCxnSpPr>
          <p:nvPr/>
        </p:nvCxnSpPr>
        <p:spPr>
          <a:xfrm flipV="1">
            <a:off x="6096000" y="3538220"/>
            <a:ext cx="2082800" cy="118618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" idx="2"/>
            <a:endCxn id="21" idx="1"/>
          </p:cNvCxnSpPr>
          <p:nvPr/>
        </p:nvCxnSpPr>
        <p:spPr>
          <a:xfrm flipV="1">
            <a:off x="3974465" y="4033520"/>
            <a:ext cx="4204335" cy="193040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053" y="5334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3.1 </a:t>
            </a:r>
            <a:r>
              <a:rPr lang="zh-CN" altLang="en-US" sz="2800" dirty="0">
                <a:latin typeface="微软雅黑" panose="020B0503020204020204" pitchFamily="34" charset="-122"/>
              </a:rPr>
              <a:t>整体项目框架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450" y="990600"/>
            <a:ext cx="707326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/>
              <a:t>      </a:t>
            </a:r>
            <a:endParaRPr lang="zh-CN" altLang="en-US" sz="1800" dirty="0"/>
          </a:p>
          <a:p>
            <a:pPr>
              <a:lnSpc>
                <a:spcPct val="200000"/>
              </a:lnSpc>
            </a:pP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/>
              <a:t>       </a:t>
            </a:r>
            <a:endParaRPr lang="zh-CN" altLang="en-US" sz="1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16840" y="1200785"/>
            <a:ext cx="6318250" cy="4763135"/>
            <a:chOff x="4121" y="2250"/>
            <a:chExt cx="9853" cy="60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b="2873"/>
            <a:stretch>
              <a:fillRect/>
            </a:stretch>
          </p:blipFill>
          <p:spPr>
            <a:xfrm>
              <a:off x="4121" y="2250"/>
              <a:ext cx="9853" cy="6077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8792" y="7804"/>
              <a:ext cx="4856" cy="46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灯片编号占位符 2"/>
          <p:cNvSpPr>
            <a:spLocks noGrp="1"/>
          </p:cNvSpPr>
          <p:nvPr/>
        </p:nvSpPr>
        <p:spPr>
          <a:xfrm>
            <a:off x="9329867" y="609123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6518275" y="167386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500" b="1">
                <a:cs typeface="+mn-lt"/>
                <a:sym typeface="+mn-ea"/>
              </a:rPr>
              <a:t>知识库构建与处理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6518275" y="249809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500" b="1">
                <a:cs typeface="+mn-lt"/>
                <a:sym typeface="+mn-ea"/>
              </a:rPr>
              <a:t>文档文本向量化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6518275" y="34753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>
                <a:cs typeface="+mn-lt"/>
                <a:sym typeface="+mn-ea"/>
              </a:rPr>
              <a:t>问题与知识库检索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6518275" y="4384675"/>
            <a:ext cx="141922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>
                <a:solidFill>
                  <a:schemeClr val="bg1"/>
                </a:solidFill>
                <a:cs typeface="+mn-lt"/>
                <a:sym typeface="+mn-ea"/>
              </a:rPr>
              <a:t>生成</a:t>
            </a:r>
            <a:r>
              <a:rPr lang="en-US" altLang="zh-CN" sz="1500" b="1">
                <a:solidFill>
                  <a:schemeClr val="bg1"/>
                </a:solidFill>
                <a:cs typeface="+mn-lt"/>
                <a:sym typeface="+mn-ea"/>
              </a:rPr>
              <a:t>prompt</a:t>
            </a:r>
            <a:r>
              <a:rPr lang="zh-CN" altLang="en-US" sz="1500" b="1">
                <a:solidFill>
                  <a:schemeClr val="bg1"/>
                </a:solidFill>
                <a:cs typeface="+mn-lt"/>
                <a:sym typeface="+mn-ea"/>
              </a:rPr>
              <a:t>模板</a:t>
            </a:r>
            <a:endParaRPr lang="zh-CN" altLang="en-US" sz="1500"/>
          </a:p>
        </p:txBody>
      </p:sp>
      <p:sp>
        <p:nvSpPr>
          <p:cNvPr id="23" name="流程图: 过程 22"/>
          <p:cNvSpPr/>
          <p:nvPr/>
        </p:nvSpPr>
        <p:spPr>
          <a:xfrm>
            <a:off x="6518275" y="527685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bg1"/>
                </a:solidFill>
                <a:cs typeface="+mn-lt"/>
                <a:sym typeface="+mn-ea"/>
              </a:rPr>
              <a:t>匹配、</a:t>
            </a:r>
            <a:r>
              <a:rPr lang="en-US" altLang="zh-CN" sz="1500">
                <a:solidFill>
                  <a:schemeClr val="bg1"/>
                </a:solidFill>
                <a:cs typeface="+mn-lt"/>
                <a:sym typeface="+mn-ea"/>
              </a:rPr>
              <a:t>LLM</a:t>
            </a:r>
            <a:r>
              <a:rPr lang="zh-CN" altLang="en-US" sz="1500">
                <a:solidFill>
                  <a:schemeClr val="bg1"/>
                </a:solidFill>
                <a:cs typeface="+mn-lt"/>
                <a:sym typeface="+mn-ea"/>
              </a:rPr>
              <a:t>回答</a:t>
            </a:r>
            <a:endParaRPr lang="zh-CN" altLang="en-US" sz="1500"/>
          </a:p>
        </p:txBody>
      </p:sp>
      <p:sp>
        <p:nvSpPr>
          <p:cNvPr id="24" name="流程图: 过程 23"/>
          <p:cNvSpPr/>
          <p:nvPr/>
        </p:nvSpPr>
        <p:spPr>
          <a:xfrm>
            <a:off x="8234045" y="1759585"/>
            <a:ext cx="1128395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创建</a:t>
            </a:r>
            <a:r>
              <a:rPr lang="zh-CN" altLang="en-US" sz="1000"/>
              <a:t>知识库</a:t>
            </a:r>
            <a:endParaRPr lang="zh-CN" altLang="en-US" sz="1000"/>
          </a:p>
        </p:txBody>
      </p:sp>
      <p:sp>
        <p:nvSpPr>
          <p:cNvPr id="33" name="流程图: 过程 32"/>
          <p:cNvSpPr/>
          <p:nvPr/>
        </p:nvSpPr>
        <p:spPr>
          <a:xfrm>
            <a:off x="9582785" y="1759585"/>
            <a:ext cx="1110615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添加</a:t>
            </a:r>
            <a:r>
              <a:rPr lang="zh-CN" altLang="en-US" sz="1000"/>
              <a:t>文件</a:t>
            </a:r>
            <a:endParaRPr lang="zh-CN" altLang="en-US" sz="1000"/>
          </a:p>
        </p:txBody>
      </p:sp>
      <p:sp>
        <p:nvSpPr>
          <p:cNvPr id="34" name="流程图: 过程 33"/>
          <p:cNvSpPr/>
          <p:nvPr/>
        </p:nvSpPr>
        <p:spPr>
          <a:xfrm>
            <a:off x="10934700" y="1759585"/>
            <a:ext cx="927100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知识库文件信息导入</a:t>
            </a:r>
            <a:r>
              <a:rPr lang="zh-CN" altLang="en-US" sz="1000"/>
              <a:t>数据库</a:t>
            </a:r>
            <a:endParaRPr lang="zh-CN" altLang="en-US" sz="1000"/>
          </a:p>
        </p:txBody>
      </p:sp>
      <p:cxnSp>
        <p:nvCxnSpPr>
          <p:cNvPr id="43" name="直接箭头连接符 42"/>
          <p:cNvCxnSpPr>
            <a:stCxn id="24" idx="3"/>
            <a:endCxn id="33" idx="1"/>
          </p:cNvCxnSpPr>
          <p:nvPr/>
        </p:nvCxnSpPr>
        <p:spPr>
          <a:xfrm>
            <a:off x="9362440" y="1979613"/>
            <a:ext cx="220345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10693400" y="1979930"/>
            <a:ext cx="241300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4" idx="1"/>
          </p:cNvCxnSpPr>
          <p:nvPr/>
        </p:nvCxnSpPr>
        <p:spPr>
          <a:xfrm flipV="1">
            <a:off x="7886700" y="1979613"/>
            <a:ext cx="347345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2"/>
            <a:endCxn id="8" idx="0"/>
          </p:cNvCxnSpPr>
          <p:nvPr/>
        </p:nvCxnSpPr>
        <p:spPr>
          <a:xfrm>
            <a:off x="7202170" y="2285048"/>
            <a:ext cx="0" cy="21272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2"/>
          </p:cNvCxnSpPr>
          <p:nvPr/>
        </p:nvCxnSpPr>
        <p:spPr>
          <a:xfrm>
            <a:off x="7202170" y="3109278"/>
            <a:ext cx="0" cy="33147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2" idx="0"/>
          </p:cNvCxnSpPr>
          <p:nvPr/>
        </p:nvCxnSpPr>
        <p:spPr>
          <a:xfrm>
            <a:off x="7202170" y="4120833"/>
            <a:ext cx="26035" cy="26352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3" idx="0"/>
          </p:cNvCxnSpPr>
          <p:nvPr/>
        </p:nvCxnSpPr>
        <p:spPr>
          <a:xfrm>
            <a:off x="7202170" y="5009198"/>
            <a:ext cx="0" cy="26733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流程图: 过程 36"/>
          <p:cNvSpPr/>
          <p:nvPr/>
        </p:nvSpPr>
        <p:spPr>
          <a:xfrm>
            <a:off x="8215630" y="2576830"/>
            <a:ext cx="114744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文本</a:t>
            </a:r>
            <a:r>
              <a:rPr lang="zh-CN" altLang="en-US" sz="1000"/>
              <a:t>切割</a:t>
            </a:r>
            <a:endParaRPr lang="zh-CN" altLang="en-US" sz="1000"/>
          </a:p>
        </p:txBody>
      </p:sp>
      <p:sp>
        <p:nvSpPr>
          <p:cNvPr id="38" name="流程图: 过程 37"/>
          <p:cNvSpPr/>
          <p:nvPr/>
        </p:nvSpPr>
        <p:spPr>
          <a:xfrm>
            <a:off x="9582785" y="2576830"/>
            <a:ext cx="114744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提取</a:t>
            </a:r>
            <a:r>
              <a:rPr lang="zh-CN" altLang="en-US" sz="1000"/>
              <a:t>文本</a:t>
            </a:r>
            <a:endParaRPr lang="zh-CN" altLang="en-US" sz="1000"/>
          </a:p>
        </p:txBody>
      </p:sp>
      <p:sp>
        <p:nvSpPr>
          <p:cNvPr id="39" name="流程图: 过程 38"/>
          <p:cNvSpPr/>
          <p:nvPr/>
        </p:nvSpPr>
        <p:spPr>
          <a:xfrm>
            <a:off x="10934700" y="2576830"/>
            <a:ext cx="92900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向量</a:t>
            </a:r>
            <a:r>
              <a:rPr lang="zh-CN" altLang="en-US" sz="1000"/>
              <a:t>化</a:t>
            </a:r>
            <a:endParaRPr lang="zh-CN" altLang="en-US" sz="1000"/>
          </a:p>
        </p:txBody>
      </p:sp>
      <p:cxnSp>
        <p:nvCxnSpPr>
          <p:cNvPr id="40" name="直接箭头连接符 39"/>
          <p:cNvCxnSpPr>
            <a:stCxn id="37" idx="3"/>
            <a:endCxn id="38" idx="1"/>
          </p:cNvCxnSpPr>
          <p:nvPr/>
        </p:nvCxnSpPr>
        <p:spPr>
          <a:xfrm>
            <a:off x="9363075" y="2759075"/>
            <a:ext cx="21971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8" idx="3"/>
            <a:endCxn id="39" idx="1"/>
          </p:cNvCxnSpPr>
          <p:nvPr/>
        </p:nvCxnSpPr>
        <p:spPr>
          <a:xfrm>
            <a:off x="10730230" y="2759075"/>
            <a:ext cx="20447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7886700" y="2801303"/>
            <a:ext cx="347345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流程图: 过程 43"/>
          <p:cNvSpPr/>
          <p:nvPr/>
        </p:nvSpPr>
        <p:spPr>
          <a:xfrm>
            <a:off x="8216265" y="4516755"/>
            <a:ext cx="1146810" cy="36576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prompt</a:t>
            </a:r>
            <a:r>
              <a:rPr lang="zh-CN" altLang="en-US" sz="1000"/>
              <a:t>解释</a:t>
            </a:r>
            <a:endParaRPr lang="zh-CN" altLang="en-US" sz="1000"/>
          </a:p>
        </p:txBody>
      </p:sp>
      <p:sp>
        <p:nvSpPr>
          <p:cNvPr id="45" name="流程图: 过程 44"/>
          <p:cNvSpPr/>
          <p:nvPr/>
        </p:nvSpPr>
        <p:spPr>
          <a:xfrm>
            <a:off x="9641840" y="4521200"/>
            <a:ext cx="1146810" cy="36576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模板</a:t>
            </a:r>
            <a:r>
              <a:rPr lang="zh-CN" altLang="en-US" sz="1000"/>
              <a:t>选取</a:t>
            </a:r>
            <a:endParaRPr lang="zh-CN" altLang="en-US" sz="1000"/>
          </a:p>
        </p:txBody>
      </p:sp>
      <p:cxnSp>
        <p:nvCxnSpPr>
          <p:cNvPr id="46" name="直接箭头连接符 45"/>
          <p:cNvCxnSpPr>
            <a:stCxn id="44" idx="3"/>
            <a:endCxn id="45" idx="1"/>
          </p:cNvCxnSpPr>
          <p:nvPr/>
        </p:nvCxnSpPr>
        <p:spPr>
          <a:xfrm>
            <a:off x="9363075" y="4699635"/>
            <a:ext cx="278765" cy="4445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937500" y="4704080"/>
            <a:ext cx="278765" cy="4445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燕尾形 62"/>
          <p:cNvSpPr/>
          <p:nvPr>
            <p:custDataLst>
              <p:tags r:id="rId2"/>
            </p:custDataLst>
          </p:nvPr>
        </p:nvSpPr>
        <p:spPr>
          <a:xfrm>
            <a:off x="92436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65" name="燕尾形 64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67" name="燕尾形 66"/>
          <p:cNvSpPr/>
          <p:nvPr>
            <p:custDataLst>
              <p:tags r:id="rId4"/>
            </p:custDataLst>
          </p:nvPr>
        </p:nvSpPr>
        <p:spPr>
          <a:xfrm>
            <a:off x="2694940" y="1106170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69" name="燕尾形 68"/>
          <p:cNvSpPr/>
          <p:nvPr>
            <p:custDataLst>
              <p:tags r:id="rId5"/>
            </p:custDataLst>
          </p:nvPr>
        </p:nvSpPr>
        <p:spPr>
          <a:xfrm>
            <a:off x="4989195" y="1106170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71" name="燕尾形 70"/>
          <p:cNvSpPr/>
          <p:nvPr>
            <p:custDataLst>
              <p:tags r:id="rId6"/>
            </p:custDataLst>
          </p:nvPr>
        </p:nvSpPr>
        <p:spPr>
          <a:xfrm>
            <a:off x="7117080" y="1106170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44535" y="5888355"/>
            <a:ext cx="1664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项目流程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454275" y="5888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</a:t>
            </a:r>
            <a:r>
              <a:rPr lang="zh-CN" altLang="en-US"/>
              <a:t>框架图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3.2 </a:t>
            </a:r>
            <a:r>
              <a:rPr lang="zh-CN" altLang="en-US" sz="2800" dirty="0">
                <a:latin typeface="微软雅黑" panose="020B0503020204020204" pitchFamily="34" charset="-122"/>
              </a:rPr>
              <a:t>整体代码框架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330065" y="1455420"/>
            <a:ext cx="6154420" cy="4894580"/>
            <a:chOff x="3515" y="1959"/>
            <a:chExt cx="9692" cy="7708"/>
          </a:xfrm>
        </p:grpSpPr>
        <p:sp>
          <p:nvSpPr>
            <p:cNvPr id="26" name="文本框 25"/>
            <p:cNvSpPr txBox="1"/>
            <p:nvPr/>
          </p:nvSpPr>
          <p:spPr>
            <a:xfrm>
              <a:off x="5094" y="2174"/>
              <a:ext cx="2065" cy="58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b="1" dirty="0"/>
                <a:t>目录结构</a:t>
              </a:r>
              <a:endParaRPr lang="zh-CN" altLang="en-US" b="1" dirty="0"/>
            </a:p>
          </p:txBody>
        </p:sp>
        <p:sp>
          <p:nvSpPr>
            <p:cNvPr id="27" name="矩形: 圆角 10"/>
            <p:cNvSpPr/>
            <p:nvPr/>
          </p:nvSpPr>
          <p:spPr>
            <a:xfrm>
              <a:off x="3515" y="1994"/>
              <a:ext cx="5088" cy="7673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: 圆角 55"/>
            <p:cNvSpPr/>
            <p:nvPr/>
          </p:nvSpPr>
          <p:spPr>
            <a:xfrm>
              <a:off x="9024" y="1959"/>
              <a:ext cx="4183" cy="7673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 rot="5400000">
              <a:off x="3633" y="2645"/>
              <a:ext cx="4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&gt;</a:t>
              </a:r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31" y="2603"/>
              <a:ext cx="49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Langchain-Chatchat-master</a:t>
              </a:r>
              <a:endParaRPr lang="en-US" altLang="zh-CN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937" y="3046"/>
              <a:ext cx="4054" cy="62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en-US" altLang="zh-CN"/>
                <a:t>&gt;chains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&gt;configs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&gt;document_loaders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&gt;embeddings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&gt;knowledge_base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   server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   &gt;chat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   &gt;db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   &gt;knowledge_base</a:t>
              </a:r>
              <a:endParaRPr lang="en-US" altLang="zh-CN"/>
            </a:p>
            <a:p>
              <a:pPr>
                <a:lnSpc>
                  <a:spcPct val="150000"/>
                </a:lnSpc>
              </a:pPr>
              <a:r>
                <a:rPr lang="en-US" altLang="zh-CN"/>
                <a:t>&gt;text_splitter</a:t>
              </a:r>
              <a:endParaRPr lang="en-US" altLang="zh-CN"/>
            </a:p>
            <a:p>
              <a:endParaRPr lang="en-US" altLang="zh-CN"/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5725" y="3581"/>
              <a:ext cx="400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732" y="3291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工作链路实现</a:t>
              </a:r>
              <a:endParaRPr lang="zh-CN" altLang="en-US"/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5725" y="4197"/>
              <a:ext cx="400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9756" y="3871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配置</a:t>
              </a:r>
              <a:r>
                <a:rPr lang="zh-CN" altLang="en-US"/>
                <a:t>文件存储</a:t>
              </a:r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8603" y="2963"/>
              <a:ext cx="1530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6115" y="9377"/>
              <a:ext cx="3218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9734" y="2692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  </a:t>
              </a:r>
              <a:r>
                <a:rPr lang="zh-CN" altLang="en-US"/>
                <a:t>项目</a:t>
              </a:r>
              <a:r>
                <a:rPr lang="zh-CN" altLang="en-US"/>
                <a:t>根目录</a:t>
              </a: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387" y="9087"/>
              <a:ext cx="32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文本切分的实现类</a:t>
              </a:r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234" y="4518"/>
              <a:ext cx="35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文档加载器的实现类</a:t>
              </a:r>
              <a:endParaRPr lang="zh-CN" altLang="en-US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7159" y="4831"/>
              <a:ext cx="2116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7009" y="6137"/>
              <a:ext cx="2255" cy="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9387" y="5851"/>
              <a:ext cx="22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</a:t>
              </a:r>
              <a:r>
                <a:rPr lang="zh-CN" altLang="en-US"/>
                <a:t>存储</a:t>
              </a:r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>
              <a:off x="5501" y="6841"/>
              <a:ext cx="3807" cy="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9432" y="6546"/>
              <a:ext cx="22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业务代码</a:t>
              </a:r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 rot="5400000">
              <a:off x="3926" y="6521"/>
              <a:ext cx="4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&gt;</a:t>
              </a:r>
              <a:endParaRPr lang="en-US" altLang="zh-CN"/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5501" y="7454"/>
              <a:ext cx="3788" cy="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9465" y="7176"/>
              <a:ext cx="29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与</a:t>
              </a:r>
              <a:r>
                <a:rPr lang="en-US" altLang="zh-CN"/>
                <a:t>LLM</a:t>
              </a:r>
              <a:r>
                <a:rPr lang="zh-CN" altLang="en-US"/>
                <a:t>聊天</a:t>
              </a:r>
              <a:r>
                <a:rPr lang="zh-CN" altLang="en-US"/>
                <a:t>实现</a:t>
              </a:r>
              <a:endParaRPr lang="zh-CN" altLang="en-US"/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489" y="8083"/>
              <a:ext cx="3788" cy="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9465" y="7840"/>
              <a:ext cx="28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聊天模型</a:t>
              </a:r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497" y="8463"/>
              <a:ext cx="32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知识库服务</a:t>
              </a:r>
              <a:endParaRPr lang="zh-CN" altLang="en-US"/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021" y="8724"/>
              <a:ext cx="226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endCxn id="60" idx="1"/>
            </p:cNvCxnSpPr>
            <p:nvPr/>
          </p:nvCxnSpPr>
          <p:spPr>
            <a:xfrm>
              <a:off x="6564" y="5507"/>
              <a:ext cx="2802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9366" y="5219"/>
              <a:ext cx="28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增加嵌入关键词</a:t>
              </a:r>
              <a:endParaRPr lang="zh-CN" altLang="en-US"/>
            </a:p>
          </p:txBody>
        </p:sp>
      </p:grpSp>
      <p:sp>
        <p:nvSpPr>
          <p:cNvPr id="63" name="燕尾形 62"/>
          <p:cNvSpPr/>
          <p:nvPr>
            <p:custDataLst>
              <p:tags r:id="rId1"/>
            </p:custDataLst>
          </p:nvPr>
        </p:nvSpPr>
        <p:spPr>
          <a:xfrm>
            <a:off x="92436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65" name="燕尾形 64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67" name="燕尾形 66"/>
          <p:cNvSpPr/>
          <p:nvPr>
            <p:custDataLst>
              <p:tags r:id="rId3"/>
            </p:custDataLst>
          </p:nvPr>
        </p:nvSpPr>
        <p:spPr>
          <a:xfrm>
            <a:off x="2694940" y="1106170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69" name="燕尾形 68"/>
          <p:cNvSpPr/>
          <p:nvPr>
            <p:custDataLst>
              <p:tags r:id="rId4"/>
            </p:custDataLst>
          </p:nvPr>
        </p:nvSpPr>
        <p:spPr>
          <a:xfrm>
            <a:off x="4989195" y="1106170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71" name="燕尾形 70"/>
          <p:cNvSpPr/>
          <p:nvPr>
            <p:custDataLst>
              <p:tags r:id="rId5"/>
            </p:custDataLst>
          </p:nvPr>
        </p:nvSpPr>
        <p:spPr>
          <a:xfrm>
            <a:off x="7117080" y="1106170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125" y="1461135"/>
            <a:ext cx="1885950" cy="528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3.3 </a:t>
            </a:r>
            <a:r>
              <a:rPr lang="zh-CN" altLang="en-US" sz="2800"/>
              <a:t>知识库构建与处理</a:t>
            </a:r>
            <a:endParaRPr lang="zh-CN" altLang="en-US" sz="2800" baseline="-25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777740" y="1336040"/>
            <a:ext cx="6374765" cy="4894580"/>
            <a:chOff x="3515" y="1959"/>
            <a:chExt cx="10039" cy="7708"/>
          </a:xfrm>
        </p:grpSpPr>
        <p:sp>
          <p:nvSpPr>
            <p:cNvPr id="26" name="文本框 25"/>
            <p:cNvSpPr txBox="1"/>
            <p:nvPr/>
          </p:nvSpPr>
          <p:spPr>
            <a:xfrm>
              <a:off x="5094" y="2174"/>
              <a:ext cx="2065" cy="58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p>
              <a:r>
                <a:rPr lang="zh-CN" altLang="en-US" b="1" dirty="0"/>
                <a:t>目录结构</a:t>
              </a:r>
              <a:endParaRPr lang="zh-CN" altLang="en-US" b="1" dirty="0"/>
            </a:p>
          </p:txBody>
        </p:sp>
        <p:sp>
          <p:nvSpPr>
            <p:cNvPr id="27" name="矩形: 圆角 10"/>
            <p:cNvSpPr/>
            <p:nvPr/>
          </p:nvSpPr>
          <p:spPr>
            <a:xfrm>
              <a:off x="3515" y="1994"/>
              <a:ext cx="5088" cy="7673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: 圆角 55"/>
            <p:cNvSpPr/>
            <p:nvPr/>
          </p:nvSpPr>
          <p:spPr>
            <a:xfrm>
              <a:off x="9024" y="1959"/>
              <a:ext cx="4183" cy="7673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 rot="5400000">
              <a:off x="3633" y="2645"/>
              <a:ext cx="496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200"/>
                <a:t>&gt;</a:t>
              </a:r>
              <a:endParaRPr lang="en-US" altLang="zh-CN" sz="2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31" y="2603"/>
              <a:ext cx="4945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200"/>
                <a:t>knowledge_base</a:t>
              </a:r>
              <a:endParaRPr lang="en-US" altLang="zh-CN" sz="22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931" y="3046"/>
              <a:ext cx="4054" cy="62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en-US" altLang="zh-CN" sz="2200"/>
                <a:t>&gt; fangclass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&gt; content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   4.23</a:t>
              </a:r>
              <a:r>
                <a:rPr lang="zh-CN" altLang="en-US" sz="2200"/>
                <a:t>日缺勤名单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   4.24</a:t>
              </a:r>
              <a:r>
                <a:rPr lang="zh-CN" altLang="en-US" sz="2200"/>
                <a:t>日缺勤名单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 &gt;vector_store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</a:t>
              </a:r>
              <a:r>
                <a:rPr lang="en-US" altLang="zh-CN" sz="2200">
                  <a:sym typeface="+mn-ea"/>
                </a:rPr>
                <a:t>&gt; </a:t>
              </a:r>
              <a:r>
                <a:rPr lang="en-US" altLang="zh-CN" sz="2200"/>
                <a:t>samples </a:t>
              </a:r>
              <a:endParaRPr lang="en-US" altLang="zh-CN" sz="2200"/>
            </a:p>
            <a:p>
              <a:pPr>
                <a:lnSpc>
                  <a:spcPct val="150000"/>
                </a:lnSpc>
              </a:pPr>
              <a:r>
                <a:rPr lang="en-US" altLang="zh-CN" sz="2200"/>
                <a:t> info.db</a:t>
              </a:r>
              <a:endParaRPr lang="en-US" altLang="zh-CN" sz="2200"/>
            </a:p>
            <a:p>
              <a:endParaRPr lang="en-US" altLang="zh-CN" sz="2200"/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6797" y="3571"/>
              <a:ext cx="293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989" y="3291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</a:t>
              </a:r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732" y="4110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 flipV="1">
              <a:off x="7837" y="2965"/>
              <a:ext cx="2296" cy="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0256" y="2711"/>
              <a:ext cx="2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知识库存储</a:t>
              </a: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387" y="9087"/>
              <a:ext cx="32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89" y="4005"/>
              <a:ext cx="35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</a:t>
              </a:r>
              <a:r>
                <a:rPr lang="en-US" altLang="zh-CN"/>
                <a:t>1</a:t>
              </a:r>
              <a:r>
                <a:rPr lang="zh-CN" altLang="en-US"/>
                <a:t>的内容</a:t>
              </a:r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133" y="6598"/>
              <a:ext cx="22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133" y="6433"/>
              <a:ext cx="30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知识库</a:t>
              </a:r>
              <a:r>
                <a:rPr lang="en-US" altLang="zh-CN"/>
                <a:t>1</a:t>
              </a:r>
              <a:r>
                <a:rPr lang="zh-CN" altLang="en-US"/>
                <a:t>的向量库</a:t>
              </a:r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366" y="5219"/>
              <a:ext cx="28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</p:grpSp>
      <p:cxnSp>
        <p:nvCxnSpPr>
          <p:cNvPr id="5" name="直接箭头连接符 4"/>
          <p:cNvCxnSpPr/>
          <p:nvPr/>
        </p:nvCxnSpPr>
        <p:spPr>
          <a:xfrm flipV="1">
            <a:off x="6861810" y="2825115"/>
            <a:ext cx="1685290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091680" y="4406900"/>
            <a:ext cx="1685290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861810" y="4998720"/>
            <a:ext cx="186372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980170" y="4700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知识库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1726565"/>
            <a:ext cx="2830195" cy="3695065"/>
          </a:xfrm>
          <a:prstGeom prst="rect">
            <a:avLst/>
          </a:prstGeom>
        </p:spPr>
      </p:pic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3" name="流程图: 过程 22"/>
          <p:cNvSpPr/>
          <p:nvPr/>
        </p:nvSpPr>
        <p:spPr>
          <a:xfrm>
            <a:off x="6275070" y="32702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创建</a:t>
            </a:r>
            <a:r>
              <a:rPr lang="zh-CN" altLang="en-US"/>
              <a:t>知识库</a:t>
            </a:r>
            <a:endParaRPr lang="zh-CN" altLang="en-US"/>
          </a:p>
        </p:txBody>
      </p:sp>
      <p:sp>
        <p:nvSpPr>
          <p:cNvPr id="33" name="流程图: 过程 32"/>
          <p:cNvSpPr/>
          <p:nvPr/>
        </p:nvSpPr>
        <p:spPr>
          <a:xfrm>
            <a:off x="8181975" y="32702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34" name="流程图: 过程 33"/>
          <p:cNvSpPr/>
          <p:nvPr/>
        </p:nvSpPr>
        <p:spPr>
          <a:xfrm>
            <a:off x="10088880" y="327025"/>
            <a:ext cx="179006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知识库文件信息导入</a:t>
            </a:r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23" idx="3"/>
            <a:endCxn id="33" idx="1"/>
          </p:cNvCxnSpPr>
          <p:nvPr/>
        </p:nvCxnSpPr>
        <p:spPr>
          <a:xfrm>
            <a:off x="7642225" y="632778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3" idx="3"/>
            <a:endCxn id="34" idx="1"/>
          </p:cNvCxnSpPr>
          <p:nvPr/>
        </p:nvCxnSpPr>
        <p:spPr>
          <a:xfrm>
            <a:off x="9549130" y="633413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3.3 </a:t>
            </a:r>
            <a:r>
              <a:rPr lang="zh-CN" altLang="en-US" sz="2800">
                <a:sym typeface="+mn-ea"/>
              </a:rPr>
              <a:t>知识库构建与处理</a:t>
            </a:r>
            <a:endParaRPr lang="zh-CN" altLang="en-US" sz="28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80960" y="1735455"/>
            <a:ext cx="4064000" cy="1502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创建安全的</a:t>
            </a:r>
            <a:r>
              <a:rPr lang="zh-CN" altLang="en-US"/>
              <a:t>知识库：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、防止目录攻击（</a:t>
            </a:r>
            <a:r>
              <a:rPr lang="en-US" altLang="zh-CN"/>
              <a:t>../</a:t>
            </a:r>
            <a:r>
              <a:rPr lang="zh-CN" altLang="en-US"/>
              <a:t>）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ban</a:t>
            </a:r>
            <a:r>
              <a:rPr lang="zh-CN" altLang="en-US"/>
              <a:t>文件名为空情况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、检测同名</a:t>
            </a:r>
            <a:r>
              <a:rPr lang="zh-CN" altLang="en-US"/>
              <a:t>知识库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0960" y="33274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配置</a:t>
            </a:r>
            <a:r>
              <a:rPr lang="zh-CN" altLang="en-US"/>
              <a:t>知识库参数：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知识库名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、向量库类型（</a:t>
            </a:r>
            <a:r>
              <a:rPr lang="en-US" altLang="zh-CN"/>
              <a:t>faiss</a:t>
            </a:r>
            <a:r>
              <a:rPr lang="zh-CN" altLang="en-US"/>
              <a:t>）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、嵌入模型选择</a:t>
            </a:r>
            <a:endParaRPr lang="zh-CN" altLang="en-US"/>
          </a:p>
        </p:txBody>
      </p:sp>
      <p:sp>
        <p:nvSpPr>
          <p:cNvPr id="18" name="燕尾形 17"/>
          <p:cNvSpPr/>
          <p:nvPr>
            <p:custDataLst>
              <p:tags r:id="rId1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3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4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5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6313805" y="33464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创建</a:t>
            </a:r>
            <a:r>
              <a:rPr lang="zh-CN" altLang="en-US"/>
              <a:t>知识库</a:t>
            </a:r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8220710" y="33464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14" name="流程图: 过程 13"/>
          <p:cNvSpPr/>
          <p:nvPr/>
        </p:nvSpPr>
        <p:spPr>
          <a:xfrm>
            <a:off x="10127615" y="334645"/>
            <a:ext cx="179006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知识库文件信息导入</a:t>
            </a:r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7680960" y="640398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/>
        </p:nvCxnSpPr>
        <p:spPr>
          <a:xfrm>
            <a:off x="9587865" y="641033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80" y="1626870"/>
            <a:ext cx="7291070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  <a:endParaRPr lang="zh-CN" altLang="en-US" sz="3600" b="1" kern="0" dirty="0">
                <a:solidFill>
                  <a:prstClr val="white">
                    <a:lumMod val="10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9" name="Group 3"/>
          <p:cNvGrpSpPr/>
          <p:nvPr>
            <p:custDataLst>
              <p:tags r:id="rId2"/>
            </p:custDataLst>
          </p:nvPr>
        </p:nvGrpSpPr>
        <p:grpSpPr>
          <a:xfrm>
            <a:off x="3841351" y="1611223"/>
            <a:ext cx="3640537" cy="564015"/>
            <a:chOff x="4267200" y="1600200"/>
            <a:chExt cx="3926428" cy="766396"/>
          </a:xfrm>
        </p:grpSpPr>
        <p:sp>
          <p:nvSpPr>
            <p:cNvPr id="80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5371429" y="1665097"/>
              <a:ext cx="2822199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accent2"/>
                  </a:solidFill>
                  <a:latin typeface="+mn-ea"/>
                  <a:cs typeface="+mn-ea"/>
                  <a:sym typeface="+mn-lt"/>
                </a:rPr>
                <a:t>背景</a:t>
              </a:r>
              <a:r>
                <a:rPr lang="zh-CN" altLang="en-US" sz="2800" b="1" dirty="0">
                  <a:solidFill>
                    <a:schemeClr val="accent2"/>
                  </a:solidFill>
                  <a:latin typeface="+mn-ea"/>
                  <a:cs typeface="+mn-ea"/>
                  <a:sym typeface="+mn-lt"/>
                </a:rPr>
                <a:t>介绍</a:t>
              </a:r>
              <a:endParaRPr lang="zh-CN" altLang="en-US" sz="2800" b="1" dirty="0">
                <a:solidFill>
                  <a:schemeClr val="accent2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>
                <p:custDataLst>
                  <p:tags r:id="rId4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>
            <p:custDataLst>
              <p:tags r:id="rId6"/>
            </p:custDataLst>
          </p:nvPr>
        </p:nvGrpSpPr>
        <p:grpSpPr>
          <a:xfrm>
            <a:off x="3841351" y="3466593"/>
            <a:ext cx="5499735" cy="563880"/>
            <a:chOff x="4267200" y="1600200"/>
            <a:chExt cx="5931634" cy="766213"/>
          </a:xfrm>
        </p:grpSpPr>
        <p:sp>
          <p:nvSpPr>
            <p:cNvPr id="85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5391752" y="1664914"/>
              <a:ext cx="4807082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项目框架及其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源码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>
                <p:custDataLst>
                  <p:tags r:id="rId8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Group 3"/>
          <p:cNvGrpSpPr/>
          <p:nvPr>
            <p:custDataLst>
              <p:tags r:id="rId10"/>
            </p:custDataLst>
          </p:nvPr>
        </p:nvGrpSpPr>
        <p:grpSpPr>
          <a:xfrm>
            <a:off x="3847078" y="4441853"/>
            <a:ext cx="3178268" cy="564015"/>
            <a:chOff x="4267200" y="1600200"/>
            <a:chExt cx="3427854" cy="766396"/>
          </a:xfrm>
        </p:grpSpPr>
        <p:sp>
          <p:nvSpPr>
            <p:cNvPr id="95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5371433" y="1665097"/>
              <a:ext cx="232362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结果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展示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9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97" name="Rectangle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98" name="Right Triangle 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3"/>
          <p:cNvGrpSpPr/>
          <p:nvPr>
            <p:custDataLst>
              <p:tags r:id="rId14"/>
            </p:custDataLst>
          </p:nvPr>
        </p:nvGrpSpPr>
        <p:grpSpPr>
          <a:xfrm>
            <a:off x="3867386" y="5481247"/>
            <a:ext cx="2819194" cy="564015"/>
            <a:chOff x="4267200" y="1600200"/>
            <a:chExt cx="3040583" cy="766396"/>
          </a:xfrm>
        </p:grpSpPr>
        <p:sp>
          <p:nvSpPr>
            <p:cNvPr id="30" name="TextBox 4"/>
            <p:cNvSpPr txBox="1"/>
            <p:nvPr>
              <p:custDataLst>
                <p:tags r:id="rId15"/>
              </p:custDataLst>
            </p:nvPr>
          </p:nvSpPr>
          <p:spPr>
            <a:xfrm>
              <a:off x="5371432" y="1665097"/>
              <a:ext cx="193635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总结与展望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3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32" name="Rectangle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05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3" name="Right Triangle 7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3"/>
          <p:cNvGrpSpPr/>
          <p:nvPr>
            <p:custDataLst>
              <p:tags r:id="rId18"/>
            </p:custDataLst>
          </p:nvPr>
        </p:nvGrpSpPr>
        <p:grpSpPr>
          <a:xfrm>
            <a:off x="3847066" y="2538858"/>
            <a:ext cx="5184775" cy="563880"/>
            <a:chOff x="4267200" y="1600200"/>
            <a:chExt cx="5591940" cy="766213"/>
          </a:xfrm>
        </p:grpSpPr>
        <p:sp>
          <p:nvSpPr>
            <p:cNvPr id="4" name="TextBox 4"/>
            <p:cNvSpPr txBox="1"/>
            <p:nvPr>
              <p:custDataLst>
                <p:tags r:id="rId19"/>
              </p:custDataLst>
            </p:nvPr>
          </p:nvSpPr>
          <p:spPr>
            <a:xfrm>
              <a:off x="5371206" y="1664914"/>
              <a:ext cx="4487934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产品</a:t>
              </a: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介绍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6" name="Rectangle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Right Triangle 7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3.3 </a:t>
            </a:r>
            <a:r>
              <a:rPr lang="zh-CN" altLang="en-US" sz="2800">
                <a:sym typeface="+mn-ea"/>
              </a:rPr>
              <a:t>知识库构建与处理</a:t>
            </a:r>
            <a:endParaRPr lang="zh-CN" altLang="en-US" sz="28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568450"/>
            <a:ext cx="5800090" cy="4446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61505" y="2260600"/>
            <a:ext cx="4064000" cy="1249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输入：</a:t>
            </a:r>
            <a:endParaRPr lang="zh-CN" altLang="en-US" b="1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知识库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、文件</a:t>
            </a:r>
            <a:r>
              <a:rPr lang="zh-CN" altLang="en-US"/>
              <a:t>文本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、文件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61505" y="39624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输出：</a:t>
            </a:r>
            <a:endParaRPr lang="zh-CN" altLang="en-US" b="1"/>
          </a:p>
          <a:p>
            <a:pPr indent="457200"/>
            <a:r>
              <a:rPr lang="en-US" altLang="zh-CN"/>
              <a:t>status</a:t>
            </a:r>
            <a:r>
              <a:rPr lang="zh-CN" altLang="en-US"/>
              <a:t>：文件添加状态标识</a:t>
            </a:r>
            <a:endParaRPr lang="zh-CN" altLang="en-US"/>
          </a:p>
        </p:txBody>
      </p:sp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4" name="流程图: 过程 23"/>
          <p:cNvSpPr/>
          <p:nvPr/>
        </p:nvSpPr>
        <p:spPr>
          <a:xfrm>
            <a:off x="6313805" y="33464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创建</a:t>
            </a:r>
            <a:r>
              <a:rPr lang="zh-CN" altLang="en-US"/>
              <a:t>知识库</a:t>
            </a:r>
            <a:endParaRPr lang="zh-CN" altLang="en-US"/>
          </a:p>
        </p:txBody>
      </p:sp>
      <p:sp>
        <p:nvSpPr>
          <p:cNvPr id="25" name="流程图: 过程 24"/>
          <p:cNvSpPr/>
          <p:nvPr/>
        </p:nvSpPr>
        <p:spPr>
          <a:xfrm>
            <a:off x="8220710" y="33464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26" name="流程图: 过程 25"/>
          <p:cNvSpPr/>
          <p:nvPr/>
        </p:nvSpPr>
        <p:spPr>
          <a:xfrm>
            <a:off x="10127615" y="334645"/>
            <a:ext cx="179006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知识库文件信息导入</a:t>
            </a:r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27" name="直接箭头连接符 26"/>
          <p:cNvCxnSpPr>
            <a:stCxn id="24" idx="3"/>
            <a:endCxn id="25" idx="1"/>
          </p:cNvCxnSpPr>
          <p:nvPr/>
        </p:nvCxnSpPr>
        <p:spPr>
          <a:xfrm>
            <a:off x="7680960" y="640398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5" idx="3"/>
            <a:endCxn id="26" idx="1"/>
          </p:cNvCxnSpPr>
          <p:nvPr/>
        </p:nvCxnSpPr>
        <p:spPr>
          <a:xfrm>
            <a:off x="9587865" y="641033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3.3 </a:t>
            </a:r>
            <a:r>
              <a:rPr lang="zh-CN" altLang="en-US" sz="2800">
                <a:sym typeface="+mn-ea"/>
              </a:rPr>
              <a:t>知识库构建与处理</a:t>
            </a:r>
            <a:endParaRPr lang="zh-CN" altLang="en-US" sz="28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202867" y="6195375"/>
            <a:ext cx="2909888" cy="206381"/>
          </a:xfrm>
        </p:spPr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544320"/>
            <a:ext cx="6139815" cy="44792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98590" y="267970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输入：</a:t>
            </a:r>
            <a:endParaRPr lang="zh-CN" altLang="en-US" b="1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、知识库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、文档数量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、人工标识符</a:t>
            </a:r>
            <a:endParaRPr lang="zh-CN" altLang="en-US"/>
          </a:p>
          <a:p>
            <a:pPr indent="457200"/>
            <a:r>
              <a:rPr lang="en-US" altLang="zh-CN"/>
              <a:t>4</a:t>
            </a:r>
            <a:r>
              <a:rPr lang="zh-CN" altLang="en-US"/>
              <a:t>、文档信息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59245" y="41560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输出：</a:t>
            </a:r>
            <a:endParaRPr lang="zh-CN" altLang="en-US" b="1"/>
          </a:p>
          <a:p>
            <a:pPr indent="457200"/>
            <a:r>
              <a:rPr lang="zh-CN" altLang="en-US"/>
              <a:t>添加知识库文件信息入数据库</a:t>
            </a:r>
            <a:endParaRPr lang="zh-CN" altLang="en-US"/>
          </a:p>
        </p:txBody>
      </p:sp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知识库构建与处理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5" name="流程图: 过程 24"/>
          <p:cNvSpPr/>
          <p:nvPr/>
        </p:nvSpPr>
        <p:spPr>
          <a:xfrm>
            <a:off x="6313805" y="33464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创建</a:t>
            </a:r>
            <a:r>
              <a:rPr lang="zh-CN" altLang="en-US"/>
              <a:t>知识库</a:t>
            </a:r>
            <a:endParaRPr lang="zh-CN" altLang="en-US"/>
          </a:p>
        </p:txBody>
      </p:sp>
      <p:sp>
        <p:nvSpPr>
          <p:cNvPr id="26" name="流程图: 过程 25"/>
          <p:cNvSpPr/>
          <p:nvPr/>
        </p:nvSpPr>
        <p:spPr>
          <a:xfrm>
            <a:off x="8220710" y="334645"/>
            <a:ext cx="1367155" cy="61150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27" name="流程图: 过程 26"/>
          <p:cNvSpPr/>
          <p:nvPr/>
        </p:nvSpPr>
        <p:spPr>
          <a:xfrm>
            <a:off x="10127615" y="334645"/>
            <a:ext cx="179006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知识库文件信息导入</a:t>
            </a:r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25" idx="3"/>
            <a:endCxn id="26" idx="1"/>
          </p:cNvCxnSpPr>
          <p:nvPr/>
        </p:nvCxnSpPr>
        <p:spPr>
          <a:xfrm>
            <a:off x="7680960" y="640398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6" idx="3"/>
            <a:endCxn id="27" idx="1"/>
          </p:cNvCxnSpPr>
          <p:nvPr/>
        </p:nvCxnSpPr>
        <p:spPr>
          <a:xfrm>
            <a:off x="9587865" y="641033"/>
            <a:ext cx="539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3.4 </a:t>
            </a:r>
            <a:r>
              <a:rPr lang="zh-CN" altLang="en-US" sz="2800">
                <a:sym typeface="+mn-ea"/>
              </a:rPr>
              <a:t>文档文本向量化</a:t>
            </a:r>
            <a:endParaRPr lang="zh-CN" altLang="en-US" sz="2800">
              <a:sym typeface="+mn-ea"/>
            </a:endParaRPr>
          </a:p>
        </p:txBody>
      </p:sp>
      <p:sp>
        <p:nvSpPr>
          <p:cNvPr id="18" name="燕尾形 17"/>
          <p:cNvSpPr/>
          <p:nvPr>
            <p:custDataLst>
              <p:tags r:id="rId1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3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accent5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accent5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4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5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5614035" y="28765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文本</a:t>
            </a:r>
            <a:r>
              <a:rPr lang="zh-CN" altLang="en-US"/>
              <a:t>切割</a:t>
            </a:r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7520940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提取</a:t>
            </a:r>
            <a:r>
              <a:rPr lang="zh-CN" altLang="en-US"/>
              <a:t>文本</a:t>
            </a:r>
            <a:endParaRPr lang="zh-CN" altLang="en-US"/>
          </a:p>
        </p:txBody>
      </p:sp>
      <p:sp>
        <p:nvSpPr>
          <p:cNvPr id="31" name="流程图: 过程 30"/>
          <p:cNvSpPr/>
          <p:nvPr/>
        </p:nvSpPr>
        <p:spPr>
          <a:xfrm>
            <a:off x="9427845" y="287655"/>
            <a:ext cx="1492250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向量</a:t>
            </a:r>
            <a:r>
              <a:rPr lang="zh-CN" altLang="en-US"/>
              <a:t>化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29" idx="3"/>
            <a:endCxn id="30" idx="1"/>
          </p:cNvCxnSpPr>
          <p:nvPr/>
        </p:nvCxnSpPr>
        <p:spPr>
          <a:xfrm>
            <a:off x="6981190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3"/>
            <a:endCxn id="31" idx="1"/>
          </p:cNvCxnSpPr>
          <p:nvPr/>
        </p:nvCxnSpPr>
        <p:spPr>
          <a:xfrm>
            <a:off x="8888095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" y="1908810"/>
            <a:ext cx="7293610" cy="334010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634605" y="3757930"/>
            <a:ext cx="4319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按分隔符切割文本：</a:t>
            </a:r>
            <a:endParaRPr lang="zh-CN" altLang="en-US" b="1">
              <a:solidFill>
                <a:srgbClr val="FF0000"/>
              </a:solidFill>
            </a:endParaRPr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、提供了分隔符且要求保存</a:t>
            </a:r>
            <a:r>
              <a:rPr lang="zh-CN" altLang="en-US"/>
              <a:t>分隔符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、提供了分隔符，不保存</a:t>
            </a:r>
            <a:r>
              <a:rPr lang="zh-CN" altLang="en-US"/>
              <a:t>分隔符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、没提供分隔符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34935" y="2129790"/>
            <a:ext cx="4267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输入：</a:t>
            </a:r>
            <a:endParaRPr lang="zh-CN" altLang="en-US" b="1">
              <a:solidFill>
                <a:srgbClr val="FF0000"/>
              </a:solidFill>
            </a:endParaRPr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text</a:t>
            </a:r>
            <a:r>
              <a:rPr lang="zh-CN" altLang="en-US"/>
              <a:t>：</a:t>
            </a:r>
            <a:r>
              <a:rPr lang="zh-CN" altLang="en-US"/>
              <a:t>文本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separator</a:t>
            </a:r>
            <a:r>
              <a:rPr lang="zh-CN" altLang="en-US"/>
              <a:t>：</a:t>
            </a:r>
            <a:r>
              <a:rPr lang="zh-CN" altLang="en-US"/>
              <a:t>分隔符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keep_separator:</a:t>
            </a:r>
            <a:r>
              <a:rPr lang="zh-CN" altLang="en-US"/>
              <a:t>是否保存</a:t>
            </a:r>
            <a:r>
              <a:rPr lang="zh-CN" altLang="en-US"/>
              <a:t>分隔符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319010" y="3481705"/>
            <a:ext cx="767080" cy="715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547360" y="4241165"/>
            <a:ext cx="2446020" cy="26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403090" y="4647565"/>
            <a:ext cx="3557905" cy="178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3.4 </a:t>
            </a:r>
            <a:r>
              <a:rPr lang="zh-CN" altLang="en-US" sz="2800">
                <a:sym typeface="+mn-ea"/>
              </a:rPr>
              <a:t>文档文本向量化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739900"/>
            <a:ext cx="2928620" cy="2614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795" y="51720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该项目支持多种文件的识别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doc</a:t>
            </a:r>
            <a:r>
              <a:rPr lang="zh-CN" altLang="en-US"/>
              <a:t>、</a:t>
            </a:r>
            <a:r>
              <a:rPr lang="en-US" altLang="zh-CN"/>
              <a:t>img</a:t>
            </a:r>
            <a:r>
              <a:rPr lang="zh-CN" altLang="en-US"/>
              <a:t>、</a:t>
            </a:r>
            <a:r>
              <a:rPr lang="en-US" altLang="zh-CN"/>
              <a:t>pdf</a:t>
            </a:r>
            <a:r>
              <a:rPr lang="zh-CN" altLang="en-US"/>
              <a:t>、</a:t>
            </a:r>
            <a:r>
              <a:rPr lang="en-US" altLang="zh-CN"/>
              <a:t>ppt</a:t>
            </a:r>
            <a:r>
              <a:rPr lang="zh-CN" altLang="en-US"/>
              <a:t>等）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64580" y="5737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OCR</a:t>
            </a:r>
            <a:r>
              <a:rPr lang="zh-CN" altLang="en-US"/>
              <a:t>主要依靠调用</a:t>
            </a:r>
            <a:r>
              <a:rPr lang="en-US" altLang="zh-CN"/>
              <a:t> </a:t>
            </a:r>
            <a:r>
              <a:rPr lang="zh-CN" altLang="en-US"/>
              <a:t>RapidOCR库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3702"/>
          <a:stretch>
            <a:fillRect/>
          </a:stretch>
        </p:blipFill>
        <p:spPr>
          <a:xfrm>
            <a:off x="3867150" y="1515110"/>
            <a:ext cx="7848600" cy="4013835"/>
          </a:xfrm>
          <a:prstGeom prst="rect">
            <a:avLst/>
          </a:prstGeom>
        </p:spPr>
      </p:pic>
      <p:sp>
        <p:nvSpPr>
          <p:cNvPr id="18" name="燕尾形 17"/>
          <p:cNvSpPr/>
          <p:nvPr>
            <p:custDataLst>
              <p:tags r:id="rId3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4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5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accent5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accent5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6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7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5614035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文本</a:t>
            </a:r>
            <a:r>
              <a:rPr lang="zh-CN" altLang="en-US"/>
              <a:t>切割</a:t>
            </a:r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7520940" y="28765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提取</a:t>
            </a:r>
            <a:r>
              <a:rPr lang="zh-CN" altLang="en-US"/>
              <a:t>文本</a:t>
            </a:r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9427845" y="287655"/>
            <a:ext cx="1492250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向量</a:t>
            </a:r>
            <a:r>
              <a:rPr lang="zh-CN" altLang="en-US"/>
              <a:t>化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6" idx="3"/>
            <a:endCxn id="7" idx="1"/>
          </p:cNvCxnSpPr>
          <p:nvPr/>
        </p:nvCxnSpPr>
        <p:spPr>
          <a:xfrm>
            <a:off x="6981190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3"/>
            <a:endCxn id="9" idx="1"/>
          </p:cNvCxnSpPr>
          <p:nvPr/>
        </p:nvCxnSpPr>
        <p:spPr>
          <a:xfrm>
            <a:off x="8888095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80585" y="1901190"/>
            <a:ext cx="378460" cy="1797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3.4 </a:t>
            </a:r>
            <a:r>
              <a:rPr lang="zh-CN" altLang="en-US" sz="2800">
                <a:sym typeface="+mn-ea"/>
              </a:rPr>
              <a:t>文档文本向量化</a:t>
            </a:r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2002790"/>
            <a:ext cx="7359650" cy="3073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50580" y="213487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输入：</a:t>
            </a:r>
            <a:endParaRPr lang="zh-CN" altLang="en-US" b="1"/>
          </a:p>
          <a:p>
            <a:pPr indent="457200"/>
            <a:r>
              <a:rPr lang="zh-CN" altLang="en-US"/>
              <a:t>文档</a:t>
            </a:r>
            <a:r>
              <a:rPr lang="zh-CN" altLang="en-US"/>
              <a:t>文本内容</a:t>
            </a:r>
            <a:endParaRPr lang="zh-CN" altLang="en-US"/>
          </a:p>
          <a:p>
            <a:r>
              <a:rPr lang="zh-CN" altLang="en-US" b="1"/>
              <a:t>输出：</a:t>
            </a:r>
            <a:endParaRPr lang="zh-CN" altLang="en-US" b="1"/>
          </a:p>
          <a:p>
            <a:pPr lvl="1"/>
            <a:r>
              <a:rPr lang="zh-CN" altLang="en-US"/>
              <a:t>将文档转换为嵌入向量形式</a:t>
            </a:r>
            <a:endParaRPr lang="zh-CN" altLang="en-US"/>
          </a:p>
          <a:p>
            <a:pPr lvl="1"/>
            <a:r>
              <a:rPr lang="zh-CN" altLang="en-US"/>
              <a:t>添加到</a:t>
            </a:r>
            <a:r>
              <a:rPr lang="en-US" altLang="zh-CN"/>
              <a:t>Faiss</a:t>
            </a:r>
            <a:r>
              <a:rPr lang="zh-CN" altLang="en-US"/>
              <a:t>向量库中</a:t>
            </a:r>
            <a:endParaRPr lang="zh-CN" altLang="en-US"/>
          </a:p>
          <a:p>
            <a:pPr lvl="1"/>
            <a:r>
              <a:rPr lang="zh-CN" altLang="en-US"/>
              <a:t>并生成文档信息</a:t>
            </a:r>
            <a:endParaRPr lang="zh-CN" altLang="en-US"/>
          </a:p>
        </p:txBody>
      </p:sp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accent5"/>
                </a:solidFill>
                <a:cs typeface="+mn-lt"/>
                <a:sym typeface="+mn-ea"/>
              </a:rPr>
              <a:t>文档文本向量化</a:t>
            </a:r>
            <a:endParaRPr lang="zh-CN" altLang="en-US" sz="1400" b="1">
              <a:solidFill>
                <a:schemeClr val="accent5"/>
              </a:solidFill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5614035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文本</a:t>
            </a:r>
            <a:r>
              <a:rPr lang="zh-CN" altLang="en-US"/>
              <a:t>切割</a:t>
            </a:r>
            <a:endParaRPr lang="zh-CN" altLang="en-US"/>
          </a:p>
        </p:txBody>
      </p:sp>
      <p:sp>
        <p:nvSpPr>
          <p:cNvPr id="4" name="流程图: 过程 3"/>
          <p:cNvSpPr/>
          <p:nvPr/>
        </p:nvSpPr>
        <p:spPr>
          <a:xfrm>
            <a:off x="7520940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提取</a:t>
            </a:r>
            <a:r>
              <a:rPr lang="zh-CN" altLang="en-US"/>
              <a:t>文本</a:t>
            </a:r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9427845" y="287655"/>
            <a:ext cx="1492250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向量</a:t>
            </a:r>
            <a:r>
              <a:rPr lang="zh-CN" altLang="en-US"/>
              <a:t>化</a:t>
            </a:r>
            <a:endParaRPr lang="zh-CN" altLang="en-US"/>
          </a:p>
        </p:txBody>
      </p:sp>
      <p:cxnSp>
        <p:nvCxnSpPr>
          <p:cNvPr id="6" name="直接箭头连接符 5"/>
          <p:cNvCxnSpPr>
            <a:stCxn id="3" idx="3"/>
            <a:endCxn id="4" idx="1"/>
          </p:cNvCxnSpPr>
          <p:nvPr/>
        </p:nvCxnSpPr>
        <p:spPr>
          <a:xfrm>
            <a:off x="6981190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8888095" y="593408"/>
            <a:ext cx="53975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3.5 </a:t>
            </a:r>
            <a:r>
              <a:rPr lang="zh-CN" altLang="en-US" sz="2800"/>
              <a:t>问题与知识库检索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544320"/>
            <a:ext cx="6242685" cy="2844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32980" y="198183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输入：</a:t>
            </a:r>
            <a:endParaRPr lang="zh-CN" altLang="en-US" b="1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、输入文本字符串</a:t>
            </a:r>
            <a:endParaRPr lang="zh-CN" altLang="en-US"/>
          </a:p>
          <a:p>
            <a:r>
              <a:rPr lang="en-US" altLang="zh-CN"/>
              <a:t>       2</a:t>
            </a:r>
            <a:r>
              <a:rPr lang="zh-CN" altLang="en-US"/>
              <a:t>、</a:t>
            </a:r>
            <a:r>
              <a:rPr lang="en-US" altLang="zh-CN"/>
              <a:t>top_k</a:t>
            </a:r>
            <a:r>
              <a:rPr lang="zh-CN" altLang="en-US"/>
              <a:t>值</a:t>
            </a:r>
            <a:endParaRPr lang="zh-CN" altLang="en-US"/>
          </a:p>
          <a:p>
            <a:r>
              <a:rPr lang="en-US" altLang="zh-CN"/>
              <a:t>       3</a:t>
            </a:r>
            <a:r>
              <a:rPr lang="zh-CN" altLang="en-US"/>
              <a:t>、相似度阈值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32980" y="338772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最后输出：</a:t>
            </a:r>
            <a:endParaRPr lang="zh-CN" altLang="en-US" b="1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与输入问题字符串相似的文档及文本</a:t>
            </a:r>
            <a:r>
              <a:rPr lang="zh-CN" altLang="en-US"/>
              <a:t>片段</a:t>
            </a:r>
            <a:endParaRPr lang="zh-CN" altLang="en-US"/>
          </a:p>
        </p:txBody>
      </p:sp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问题与知识库检索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生成</a:t>
            </a:r>
            <a:r>
              <a:rPr lang="en-US" altLang="zh-CN" sz="1400" b="1">
                <a:cs typeface="+mn-lt"/>
                <a:sym typeface="+mn-ea"/>
              </a:rPr>
              <a:t>prompt</a:t>
            </a:r>
            <a:r>
              <a:rPr lang="zh-CN" altLang="en-US" sz="1400" b="1">
                <a:cs typeface="+mn-lt"/>
                <a:sym typeface="+mn-ea"/>
              </a:rPr>
              <a:t>模板</a:t>
            </a:r>
            <a:endParaRPr lang="zh-CN" altLang="en-US" sz="1400" b="1"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05" y="4389120"/>
            <a:ext cx="5951220" cy="18497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3.6 </a:t>
            </a:r>
            <a:r>
              <a:rPr lang="zh-CN" altLang="en-US" sz="2800"/>
              <a:t>生成</a:t>
            </a:r>
            <a:r>
              <a:rPr lang="en-US" altLang="zh-CN" sz="2800"/>
              <a:t>prompt</a:t>
            </a:r>
            <a:r>
              <a:rPr lang="zh-CN" altLang="en-US" sz="2800"/>
              <a:t>模板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1949450"/>
            <a:ext cx="7448550" cy="1028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8035" y="15208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prompt</a:t>
            </a:r>
            <a:r>
              <a:rPr lang="zh-CN" altLang="en-US"/>
              <a:t>模板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9435" y="3090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用户想查询（</a:t>
            </a:r>
            <a:r>
              <a:rPr lang="en-US" altLang="zh-CN"/>
              <a:t>question</a:t>
            </a:r>
            <a:r>
              <a:rPr lang="zh-CN"/>
              <a:t>）</a:t>
            </a:r>
            <a:endParaRPr lang="zh-CN"/>
          </a:p>
        </p:txBody>
      </p:sp>
      <p:sp>
        <p:nvSpPr>
          <p:cNvPr id="7" name="矩形 6"/>
          <p:cNvSpPr/>
          <p:nvPr/>
        </p:nvSpPr>
        <p:spPr>
          <a:xfrm>
            <a:off x="330835" y="3521710"/>
            <a:ext cx="2565400" cy="6686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什么是光合作用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04055" y="3090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知识库检索（</a:t>
            </a:r>
            <a:r>
              <a:rPr lang="en-US" altLang="zh-CN"/>
              <a:t>context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945255" y="3522345"/>
            <a:ext cx="6968490" cy="6680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光合作用是植物、藻类和某些细菌使用光能将水和二氧化碳转化为有机物，并释放氧气的过程。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46910" y="4334510"/>
            <a:ext cx="567690" cy="626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488055" y="4393565"/>
            <a:ext cx="567055" cy="56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00855" y="4579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question</a:t>
            </a:r>
            <a:r>
              <a:rPr lang="zh-CN" altLang="en-US"/>
              <a:t>、</a:t>
            </a:r>
            <a:r>
              <a:rPr lang="en-US" altLang="zh-CN"/>
              <a:t>context</a:t>
            </a:r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4954270"/>
            <a:ext cx="7588250" cy="1454150"/>
          </a:xfrm>
          <a:prstGeom prst="rect">
            <a:avLst/>
          </a:prstGeom>
        </p:spPr>
      </p:pic>
      <p:sp>
        <p:nvSpPr>
          <p:cNvPr id="18" name="燕尾形 17"/>
          <p:cNvSpPr/>
          <p:nvPr>
            <p:custDataLst>
              <p:tags r:id="rId3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4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5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6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2" name="燕尾形 21"/>
          <p:cNvSpPr/>
          <p:nvPr>
            <p:custDataLst>
              <p:tags r:id="rId7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rgbClr val="FF0000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7192010" y="28765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prompt</a:t>
            </a:r>
            <a:r>
              <a:rPr lang="zh-CN" altLang="en-US"/>
              <a:t>解释</a:t>
            </a:r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9108440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模板</a:t>
            </a:r>
            <a:r>
              <a:rPr lang="zh-CN" altLang="en-US"/>
              <a:t>选取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29" idx="3"/>
            <a:endCxn id="30" idx="1"/>
          </p:cNvCxnSpPr>
          <p:nvPr/>
        </p:nvCxnSpPr>
        <p:spPr>
          <a:xfrm>
            <a:off x="8559165" y="593408"/>
            <a:ext cx="549275" cy="0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3.6 </a:t>
            </a:r>
            <a:r>
              <a:rPr lang="zh-CN" altLang="en-US" sz="2800">
                <a:sym typeface="+mn-ea"/>
              </a:rPr>
              <a:t>生成</a:t>
            </a:r>
            <a:r>
              <a:rPr lang="en-US" altLang="zh-CN" sz="2800">
                <a:sym typeface="+mn-ea"/>
              </a:rPr>
              <a:t>prompt</a:t>
            </a:r>
            <a:r>
              <a:rPr lang="zh-CN" altLang="en-US" sz="2800">
                <a:sym typeface="+mn-ea"/>
              </a:rPr>
              <a:t>模板</a:t>
            </a:r>
            <a:endParaRPr lang="en-US" altLang="zh-CN" sz="2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2077085"/>
            <a:ext cx="7588250" cy="14541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20415" y="1779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完整版本</a:t>
            </a:r>
            <a:r>
              <a:rPr lang="en-US" altLang="zh-CN"/>
              <a:t>prompt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370705" y="3608070"/>
            <a:ext cx="0" cy="1024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921250"/>
            <a:ext cx="7372350" cy="6731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42815" y="4006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输出结果更加专业且</a:t>
            </a:r>
            <a:r>
              <a:rPr lang="zh-CN" altLang="en-US"/>
              <a:t>定制化</a:t>
            </a:r>
            <a:endParaRPr lang="zh-CN" altLang="en-US"/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3" name="燕尾形 22"/>
          <p:cNvSpPr/>
          <p:nvPr>
            <p:custDataLst>
              <p:tags r:id="rId7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rgbClr val="FF0000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7192010" y="28765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prompt</a:t>
            </a:r>
            <a:r>
              <a:rPr lang="zh-CN" altLang="en-US"/>
              <a:t>解释</a:t>
            </a:r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9108440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模板</a:t>
            </a:r>
            <a:r>
              <a:rPr lang="zh-CN" altLang="en-US"/>
              <a:t>选取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29" idx="3"/>
            <a:endCxn id="30" idx="1"/>
          </p:cNvCxnSpPr>
          <p:nvPr/>
        </p:nvCxnSpPr>
        <p:spPr>
          <a:xfrm>
            <a:off x="8559165" y="593408"/>
            <a:ext cx="549275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3.6 </a:t>
            </a:r>
            <a:r>
              <a:rPr lang="zh-CN" altLang="en-US" sz="2800">
                <a:sym typeface="+mn-ea"/>
              </a:rPr>
              <a:t>生成</a:t>
            </a:r>
            <a:r>
              <a:rPr lang="en-US" altLang="zh-CN" sz="2800">
                <a:sym typeface="+mn-ea"/>
              </a:rPr>
              <a:t>prompt</a:t>
            </a:r>
            <a:r>
              <a:rPr lang="zh-CN" altLang="en-US" sz="2800">
                <a:sym typeface="+mn-ea"/>
              </a:rPr>
              <a:t>模板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724660"/>
            <a:ext cx="6356350" cy="2076450"/>
          </a:xfrm>
          <a:prstGeom prst="rect">
            <a:avLst/>
          </a:prstGeom>
        </p:spPr>
      </p:pic>
      <p:sp>
        <p:nvSpPr>
          <p:cNvPr id="18" name="燕尾形 17"/>
          <p:cNvSpPr/>
          <p:nvPr>
            <p:custDataLst>
              <p:tags r:id="rId2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匹配、</a:t>
            </a:r>
            <a:r>
              <a:rPr lang="en-US" altLang="zh-CN" sz="1400" b="1">
                <a:cs typeface="+mn-lt"/>
              </a:rPr>
              <a:t>LLM</a:t>
            </a:r>
            <a:r>
              <a:rPr lang="zh-CN" altLang="en-US" sz="1400" b="1">
                <a:cs typeface="+mn-lt"/>
              </a:rPr>
              <a:t>回答</a:t>
            </a:r>
            <a:endParaRPr lang="zh-CN" altLang="en-US" sz="1400" b="1">
              <a:cs typeface="+mn-lt"/>
            </a:endParaRPr>
          </a:p>
        </p:txBody>
      </p:sp>
      <p:sp>
        <p:nvSpPr>
          <p:cNvPr id="19" name="燕尾形 18"/>
          <p:cNvSpPr/>
          <p:nvPr>
            <p:custDataLst>
              <p:tags r:id="rId3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0" name="燕尾形 19"/>
          <p:cNvSpPr/>
          <p:nvPr>
            <p:custDataLst>
              <p:tags r:id="rId4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5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问题与知识库检索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6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rgbClr val="FF0000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25995" y="20739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目标：</a:t>
            </a:r>
            <a:endParaRPr lang="zh-CN" altLang="en-US" b="1"/>
          </a:p>
          <a:p>
            <a:pPr indent="457200"/>
            <a:r>
              <a:rPr lang="zh-CN" altLang="en-US"/>
              <a:t>选取适配的</a:t>
            </a:r>
            <a:r>
              <a:rPr lang="en-US" altLang="zh-CN"/>
              <a:t>prompt</a:t>
            </a:r>
            <a:r>
              <a:rPr lang="zh-CN" altLang="en-US"/>
              <a:t>模板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73620" y="3331845"/>
            <a:ext cx="4742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原理：</a:t>
            </a:r>
            <a:endParaRPr lang="zh-CN" altLang="en-US" b="1"/>
          </a:p>
          <a:p>
            <a:pPr indent="457200"/>
            <a:r>
              <a:rPr lang="zh-CN" altLang="en-US"/>
              <a:t>若没有相关联的文档</a:t>
            </a:r>
            <a:r>
              <a:rPr lang="en-US" altLang="zh-CN"/>
              <a:t> -&gt; empty</a:t>
            </a:r>
            <a:r>
              <a:rPr lang="zh-CN" altLang="en-US"/>
              <a:t>模板</a:t>
            </a:r>
            <a:endParaRPr lang="zh-CN" altLang="en-US"/>
          </a:p>
          <a:p>
            <a:pPr indent="457200"/>
            <a:r>
              <a:rPr lang="zh-CN" altLang="en-US"/>
              <a:t>若有相关联的文档</a:t>
            </a:r>
            <a:r>
              <a:rPr lang="en-US" altLang="zh-CN"/>
              <a:t> -&gt; prompt_name</a:t>
            </a:r>
            <a:r>
              <a:rPr lang="zh-CN" altLang="en-US"/>
              <a:t>模板</a:t>
            </a:r>
            <a:endParaRPr lang="zh-CN" altLang="en-US"/>
          </a:p>
        </p:txBody>
      </p:sp>
      <p:sp>
        <p:nvSpPr>
          <p:cNvPr id="29" name="流程图: 过程 28"/>
          <p:cNvSpPr/>
          <p:nvPr/>
        </p:nvSpPr>
        <p:spPr>
          <a:xfrm>
            <a:off x="7192010" y="2876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prompt</a:t>
            </a:r>
            <a:r>
              <a:rPr lang="zh-CN" altLang="en-US"/>
              <a:t>解释</a:t>
            </a:r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9108440" y="287655"/>
            <a:ext cx="1367155" cy="61150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模板</a:t>
            </a:r>
            <a:r>
              <a:rPr lang="zh-CN" altLang="en-US"/>
              <a:t>选取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29" idx="3"/>
            <a:endCxn id="30" idx="1"/>
          </p:cNvCxnSpPr>
          <p:nvPr/>
        </p:nvCxnSpPr>
        <p:spPr>
          <a:xfrm>
            <a:off x="8559165" y="593408"/>
            <a:ext cx="549275" cy="0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" y="4064635"/>
            <a:ext cx="6758305" cy="196278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3.7 LLM</a:t>
            </a:r>
            <a:r>
              <a:rPr lang="zh-CN" altLang="en-US" sz="2800"/>
              <a:t>回答</a:t>
            </a:r>
            <a:endParaRPr lang="zh-CN" altLang="en-US" sz="2800"/>
          </a:p>
        </p:txBody>
      </p:sp>
      <p:sp>
        <p:nvSpPr>
          <p:cNvPr id="19" name="燕尾形 18"/>
          <p:cNvSpPr/>
          <p:nvPr>
            <p:custDataLst>
              <p:tags r:id="rId1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匹配、</a:t>
            </a:r>
            <a:r>
              <a:rPr lang="en-US" altLang="zh-CN" sz="1400" b="1">
                <a:solidFill>
                  <a:srgbClr val="FF0000"/>
                </a:solidFill>
                <a:cs typeface="+mn-lt"/>
              </a:rPr>
              <a:t>LLM</a:t>
            </a:r>
            <a:r>
              <a:rPr lang="zh-CN" altLang="en-US" sz="1400" b="1">
                <a:solidFill>
                  <a:srgbClr val="FF0000"/>
                </a:solidFill>
                <a:cs typeface="+mn-lt"/>
              </a:rPr>
              <a:t>回答</a:t>
            </a:r>
            <a:endParaRPr lang="zh-CN" altLang="en-US" sz="1400" b="1">
              <a:solidFill>
                <a:srgbClr val="FF0000"/>
              </a:solidFill>
              <a:cs typeface="+mn-lt"/>
            </a:endParaRPr>
          </a:p>
        </p:txBody>
      </p:sp>
      <p:sp>
        <p:nvSpPr>
          <p:cNvPr id="20" name="燕尾形 19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3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</a:t>
            </a:r>
            <a:r>
              <a:rPr lang="zh-CN" altLang="en-US" sz="1400" b="1">
                <a:cs typeface="+mn-lt"/>
                <a:sym typeface="+mn-ea"/>
              </a:rPr>
              <a:t>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4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3" name="燕尾形 22"/>
          <p:cNvSpPr/>
          <p:nvPr>
            <p:custDataLst>
              <p:tags r:id="rId5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chemeClr val="bg1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" y="1806575"/>
            <a:ext cx="8153400" cy="4243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0445" y="190627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构建并选择最佳</a:t>
            </a:r>
            <a:r>
              <a:rPr lang="en-US" altLang="zh-CN" b="1">
                <a:solidFill>
                  <a:srgbClr val="FF0000"/>
                </a:solidFill>
              </a:rPr>
              <a:t>prompt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/>
              <a:t>1</a:t>
            </a:r>
            <a:r>
              <a:rPr lang="zh-CN" altLang="en-US"/>
              <a:t>、直接使用传入前端的历史信息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、数据库中提取历史信息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、不使用历史信息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73160" y="355028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配置大模型对话链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参数：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prompt</a:t>
            </a:r>
            <a:endParaRPr lang="en-US" altLang="zh-CN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model</a:t>
            </a:r>
            <a:endParaRPr lang="en-US" altLang="zh-CN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memory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1.1 </a:t>
            </a:r>
            <a:r>
              <a:rPr lang="zh-CN" altLang="en-US" sz="2800" dirty="0">
                <a:latin typeface="微软雅黑" panose="020B0503020204020204" pitchFamily="34" charset="-122"/>
              </a:rPr>
              <a:t>大模型的兴起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384415" y="1557020"/>
            <a:ext cx="3275965" cy="2430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2131695"/>
            <a:ext cx="4141470" cy="1702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1850" y="4612005"/>
            <a:ext cx="9199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曾经</a:t>
            </a:r>
            <a:r>
              <a:rPr lang="en-US" altLang="zh-CN" b="1">
                <a:solidFill>
                  <a:schemeClr val="accent5"/>
                </a:solidFill>
              </a:rPr>
              <a:t>G</a:t>
            </a:r>
            <a:r>
              <a:rPr lang="en-US" altLang="zh-CN" b="1">
                <a:solidFill>
                  <a:schemeClr val="accent2"/>
                </a:solidFill>
              </a:rPr>
              <a:t>o</a:t>
            </a:r>
            <a:r>
              <a:rPr lang="en-US" altLang="zh-CN" b="1">
                <a:solidFill>
                  <a:schemeClr val="accent3"/>
                </a:solidFill>
              </a:rPr>
              <a:t>o</a:t>
            </a:r>
            <a:r>
              <a:rPr lang="en-US" altLang="zh-CN" b="1">
                <a:solidFill>
                  <a:schemeClr val="accent5"/>
                </a:solidFill>
              </a:rPr>
              <a:t>g</a:t>
            </a:r>
            <a:r>
              <a:rPr lang="en-US" altLang="zh-CN" b="1">
                <a:solidFill>
                  <a:schemeClr val="accent1"/>
                </a:solidFill>
              </a:rPr>
              <a:t>l</a:t>
            </a:r>
            <a:r>
              <a:rPr lang="en-US" altLang="zh-CN" b="1">
                <a:solidFill>
                  <a:srgbClr val="FF0000"/>
                </a:solidFill>
              </a:rPr>
              <a:t>e</a:t>
            </a:r>
            <a:r>
              <a:rPr lang="zh-CN" altLang="en-US"/>
              <a:t>搜索引擎占据了知识检索的半壁江山，让我们可以学习到不同的知识。但在</a:t>
            </a:r>
            <a:r>
              <a:rPr lang="zh-CN" altLang="en-US" b="1" u="sng">
                <a:solidFill>
                  <a:schemeClr val="tx1"/>
                </a:solidFill>
              </a:rPr>
              <a:t>定制性问题</a:t>
            </a:r>
            <a:r>
              <a:rPr lang="zh-CN" altLang="en-US"/>
              <a:t>时往往难以获得</a:t>
            </a:r>
            <a:r>
              <a:rPr lang="zh-CN" altLang="en-US" b="1" u="sng">
                <a:solidFill>
                  <a:schemeClr val="tx1"/>
                </a:solidFill>
              </a:rPr>
              <a:t>期望的答案</a:t>
            </a:r>
            <a:endParaRPr lang="zh-CN" altLang="en-US" b="1" u="sng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4915" y="5370830"/>
            <a:ext cx="898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此时，一款风靡全球的大模型</a:t>
            </a:r>
            <a:r>
              <a:rPr lang="en-US" altLang="zh-CN" b="1">
                <a:solidFill>
                  <a:schemeClr val="accent1"/>
                </a:solidFill>
              </a:rPr>
              <a:t>ChatGPT</a:t>
            </a:r>
            <a:r>
              <a:rPr lang="zh-CN" altLang="en-US"/>
              <a:t>横空出世，将大模型的研究推向了高潮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3.7 LLM</a:t>
            </a:r>
            <a:r>
              <a:rPr lang="zh-CN" altLang="en-US" sz="2800"/>
              <a:t>回答</a:t>
            </a:r>
            <a:endParaRPr lang="zh-CN" altLang="en-US" sz="2800"/>
          </a:p>
        </p:txBody>
      </p:sp>
      <p:sp>
        <p:nvSpPr>
          <p:cNvPr id="19" name="燕尾形 18"/>
          <p:cNvSpPr/>
          <p:nvPr>
            <p:custDataLst>
              <p:tags r:id="rId1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FF0000"/>
                </a:solidFill>
                <a:cs typeface="+mn-lt"/>
                <a:sym typeface="+mn-ea"/>
              </a:rPr>
              <a:t>匹配、</a:t>
            </a:r>
            <a:r>
              <a:rPr lang="en-US" altLang="zh-CN" sz="1400" b="1">
                <a:solidFill>
                  <a:srgbClr val="FF0000"/>
                </a:solidFill>
                <a:cs typeface="+mn-lt"/>
              </a:rPr>
              <a:t>LLM</a:t>
            </a:r>
            <a:r>
              <a:rPr lang="zh-CN" altLang="en-US" sz="1400" b="1">
                <a:solidFill>
                  <a:srgbClr val="FF0000"/>
                </a:solidFill>
                <a:cs typeface="+mn-lt"/>
              </a:rPr>
              <a:t>回答</a:t>
            </a:r>
            <a:endParaRPr lang="zh-CN" altLang="en-US" sz="1400" b="1">
              <a:solidFill>
                <a:srgbClr val="FF0000"/>
              </a:solidFill>
              <a:cs typeface="+mn-lt"/>
            </a:endParaRPr>
          </a:p>
        </p:txBody>
      </p:sp>
      <p:sp>
        <p:nvSpPr>
          <p:cNvPr id="20" name="燕尾形 19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3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</a:t>
            </a:r>
            <a:r>
              <a:rPr lang="zh-CN" altLang="en-US" sz="1400" b="1">
                <a:cs typeface="+mn-lt"/>
                <a:sym typeface="+mn-ea"/>
              </a:rPr>
              <a:t>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4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3" name="燕尾形 22"/>
          <p:cNvSpPr/>
          <p:nvPr>
            <p:custDataLst>
              <p:tags r:id="rId5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chemeClr val="bg1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40445" y="190627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构建并选择最佳</a:t>
            </a:r>
            <a:r>
              <a:rPr lang="en-US" altLang="zh-CN" b="1">
                <a:solidFill>
                  <a:srgbClr val="FF0000"/>
                </a:solidFill>
              </a:rPr>
              <a:t>prompt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/>
              <a:t>1</a:t>
            </a:r>
            <a:r>
              <a:rPr lang="zh-CN" altLang="en-US"/>
              <a:t>、直接使用传入前端的历史信息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、数据库中提取历史信息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、不使用历史信息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73160" y="355028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配置大模型对话链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参数：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prompt</a:t>
            </a:r>
            <a:endParaRPr lang="en-US" altLang="zh-CN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model</a:t>
            </a:r>
            <a:endParaRPr lang="en-US" altLang="zh-CN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memory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35" y="2196465"/>
            <a:ext cx="7658100" cy="162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5" y="4404995"/>
            <a:ext cx="7788910" cy="949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endParaRPr lang="zh-CN" altLang="en-US"/>
          </a:p>
        </p:txBody>
      </p:sp>
      <p:sp>
        <p:nvSpPr>
          <p:cNvPr id="19" name="燕尾形 18"/>
          <p:cNvSpPr/>
          <p:nvPr>
            <p:custDataLst>
              <p:tags r:id="rId1"/>
            </p:custDataLst>
          </p:nvPr>
        </p:nvSpPr>
        <p:spPr>
          <a:xfrm>
            <a:off x="9224645" y="111950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bg1"/>
                </a:solidFill>
                <a:cs typeface="+mn-lt"/>
                <a:sym typeface="+mn-ea"/>
              </a:rPr>
              <a:t>匹配、</a:t>
            </a:r>
            <a:r>
              <a:rPr lang="en-US" altLang="zh-CN" sz="1400">
                <a:solidFill>
                  <a:schemeClr val="bg1"/>
                </a:solidFill>
                <a:cs typeface="+mn-lt"/>
              </a:rPr>
              <a:t>LLM</a:t>
            </a:r>
            <a:r>
              <a:rPr lang="zh-CN" altLang="en-US" sz="1400">
                <a:solidFill>
                  <a:schemeClr val="bg1"/>
                </a:solidFill>
                <a:cs typeface="+mn-lt"/>
              </a:rPr>
              <a:t>回答</a:t>
            </a:r>
            <a:endParaRPr lang="zh-CN" altLang="en-US" sz="1400">
              <a:solidFill>
                <a:schemeClr val="bg1"/>
              </a:solidFill>
              <a:cs typeface="+mn-lt"/>
            </a:endParaRPr>
          </a:p>
        </p:txBody>
      </p:sp>
      <p:sp>
        <p:nvSpPr>
          <p:cNvPr id="20" name="燕尾形 19"/>
          <p:cNvSpPr/>
          <p:nvPr>
            <p:custDataLst>
              <p:tags r:id="rId2"/>
            </p:custDataLst>
          </p:nvPr>
        </p:nvSpPr>
        <p:spPr>
          <a:xfrm>
            <a:off x="578485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知识库构建与处理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1" name="燕尾形 20"/>
          <p:cNvSpPr/>
          <p:nvPr>
            <p:custDataLst>
              <p:tags r:id="rId3"/>
            </p:custDataLst>
          </p:nvPr>
        </p:nvSpPr>
        <p:spPr>
          <a:xfrm>
            <a:off x="2675255" y="1111885"/>
            <a:ext cx="2433320" cy="349250"/>
          </a:xfrm>
          <a:prstGeom prst="chevron">
            <a:avLst/>
          </a:prstGeom>
          <a:solidFill>
            <a:srgbClr val="C323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+mn-lt"/>
                <a:sym typeface="+mn-ea"/>
              </a:rPr>
              <a:t>文档</a:t>
            </a:r>
            <a:r>
              <a:rPr lang="zh-CN" altLang="en-US" sz="1400" b="1">
                <a:cs typeface="+mn-lt"/>
                <a:sym typeface="+mn-ea"/>
              </a:rPr>
              <a:t>文本向量化</a:t>
            </a:r>
            <a:endParaRPr lang="zh-CN" altLang="en-US" sz="1400" b="1">
              <a:cs typeface="+mn-lt"/>
              <a:sym typeface="+mn-ea"/>
            </a:endParaRPr>
          </a:p>
        </p:txBody>
      </p:sp>
      <p:sp>
        <p:nvSpPr>
          <p:cNvPr id="22" name="燕尾形 21"/>
          <p:cNvSpPr/>
          <p:nvPr>
            <p:custDataLst>
              <p:tags r:id="rId4"/>
            </p:custDataLst>
          </p:nvPr>
        </p:nvSpPr>
        <p:spPr>
          <a:xfrm>
            <a:off x="4969510" y="1111885"/>
            <a:ext cx="2265045" cy="349250"/>
          </a:xfrm>
          <a:prstGeom prst="chevron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cs typeface="+mn-lt"/>
                <a:sym typeface="+mn-ea"/>
              </a:rPr>
              <a:t>问题与知识库检索</a:t>
            </a:r>
            <a:endParaRPr lang="zh-CN" altLang="en-US" sz="1400" b="1">
              <a:cs typeface="+mn-lt"/>
            </a:endParaRPr>
          </a:p>
        </p:txBody>
      </p:sp>
      <p:sp>
        <p:nvSpPr>
          <p:cNvPr id="23" name="燕尾形 22"/>
          <p:cNvSpPr/>
          <p:nvPr>
            <p:custDataLst>
              <p:tags r:id="rId5"/>
            </p:custDataLst>
          </p:nvPr>
        </p:nvSpPr>
        <p:spPr>
          <a:xfrm>
            <a:off x="7097395" y="1111885"/>
            <a:ext cx="2265045" cy="34925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生成</a:t>
            </a:r>
            <a:r>
              <a:rPr lang="en-US" altLang="zh-CN" sz="1400" b="1">
                <a:solidFill>
                  <a:schemeClr val="bg1"/>
                </a:solidFill>
                <a:cs typeface="+mn-lt"/>
                <a:sym typeface="+mn-ea"/>
              </a:rPr>
              <a:t>prompt</a:t>
            </a:r>
            <a:r>
              <a:rPr lang="zh-CN" altLang="en-US" sz="1400" b="1">
                <a:solidFill>
                  <a:schemeClr val="bg1"/>
                </a:solidFill>
                <a:cs typeface="+mn-lt"/>
                <a:sym typeface="+mn-ea"/>
              </a:rPr>
              <a:t>模板</a:t>
            </a:r>
            <a:endParaRPr lang="zh-CN" altLang="en-US" sz="1400" b="1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" y="1544320"/>
            <a:ext cx="5857240" cy="4572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9" name="流程图: 过程 28"/>
          <p:cNvSpPr/>
          <p:nvPr/>
        </p:nvSpPr>
        <p:spPr>
          <a:xfrm>
            <a:off x="6518275" y="167386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500" b="1">
                <a:cs typeface="+mn-lt"/>
                <a:sym typeface="+mn-ea"/>
              </a:rPr>
              <a:t>知识库构建与处理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518275" y="249809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500" b="1">
                <a:cs typeface="+mn-lt"/>
                <a:sym typeface="+mn-ea"/>
              </a:rPr>
              <a:t>文档文本向量化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6518275" y="3475355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>
                <a:cs typeface="+mn-lt"/>
                <a:sym typeface="+mn-ea"/>
              </a:rPr>
              <a:t>问题与知识库检索</a:t>
            </a:r>
            <a:endParaRPr lang="zh-CN" altLang="en-US" sz="1500" b="1">
              <a:cs typeface="+mn-lt"/>
              <a:sym typeface="+mn-ea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6518275" y="4384675"/>
            <a:ext cx="141922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>
                <a:solidFill>
                  <a:schemeClr val="bg1"/>
                </a:solidFill>
                <a:cs typeface="+mn-lt"/>
                <a:sym typeface="+mn-ea"/>
              </a:rPr>
              <a:t>生成</a:t>
            </a:r>
            <a:r>
              <a:rPr lang="en-US" altLang="zh-CN" sz="1500" b="1">
                <a:solidFill>
                  <a:schemeClr val="bg1"/>
                </a:solidFill>
                <a:cs typeface="+mn-lt"/>
                <a:sym typeface="+mn-ea"/>
              </a:rPr>
              <a:t>prompt</a:t>
            </a:r>
            <a:r>
              <a:rPr lang="zh-CN" altLang="en-US" sz="1500" b="1">
                <a:solidFill>
                  <a:schemeClr val="bg1"/>
                </a:solidFill>
                <a:cs typeface="+mn-lt"/>
                <a:sym typeface="+mn-ea"/>
              </a:rPr>
              <a:t>模板</a:t>
            </a:r>
            <a:endParaRPr lang="zh-CN" altLang="en-US" sz="1500"/>
          </a:p>
        </p:txBody>
      </p:sp>
      <p:sp>
        <p:nvSpPr>
          <p:cNvPr id="9" name="流程图: 过程 8"/>
          <p:cNvSpPr/>
          <p:nvPr/>
        </p:nvSpPr>
        <p:spPr>
          <a:xfrm>
            <a:off x="6518275" y="5276850"/>
            <a:ext cx="1367155" cy="6115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bg1"/>
                </a:solidFill>
                <a:cs typeface="+mn-lt"/>
                <a:sym typeface="+mn-ea"/>
              </a:rPr>
              <a:t>匹配、</a:t>
            </a:r>
            <a:r>
              <a:rPr lang="en-US" altLang="zh-CN" sz="1500">
                <a:solidFill>
                  <a:schemeClr val="bg1"/>
                </a:solidFill>
                <a:cs typeface="+mn-lt"/>
                <a:sym typeface="+mn-ea"/>
              </a:rPr>
              <a:t>LLM</a:t>
            </a:r>
            <a:r>
              <a:rPr lang="zh-CN" altLang="en-US" sz="1500">
                <a:solidFill>
                  <a:schemeClr val="bg1"/>
                </a:solidFill>
                <a:cs typeface="+mn-lt"/>
                <a:sym typeface="+mn-ea"/>
              </a:rPr>
              <a:t>回答</a:t>
            </a:r>
            <a:endParaRPr lang="zh-CN" altLang="en-US" sz="1500"/>
          </a:p>
        </p:txBody>
      </p:sp>
      <p:sp>
        <p:nvSpPr>
          <p:cNvPr id="10" name="流程图: 过程 9"/>
          <p:cNvSpPr/>
          <p:nvPr/>
        </p:nvSpPr>
        <p:spPr>
          <a:xfrm>
            <a:off x="8234045" y="1759585"/>
            <a:ext cx="1128395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创建</a:t>
            </a:r>
            <a:r>
              <a:rPr lang="zh-CN" altLang="en-US" sz="1000"/>
              <a:t>知识库</a:t>
            </a:r>
            <a:endParaRPr lang="zh-CN" altLang="en-US" sz="1000"/>
          </a:p>
        </p:txBody>
      </p:sp>
      <p:sp>
        <p:nvSpPr>
          <p:cNvPr id="33" name="流程图: 过程 32"/>
          <p:cNvSpPr/>
          <p:nvPr/>
        </p:nvSpPr>
        <p:spPr>
          <a:xfrm>
            <a:off x="9582785" y="1759585"/>
            <a:ext cx="1110615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添加</a:t>
            </a:r>
            <a:r>
              <a:rPr lang="zh-CN" altLang="en-US" sz="1000"/>
              <a:t>文件</a:t>
            </a:r>
            <a:endParaRPr lang="zh-CN" altLang="en-US" sz="1000"/>
          </a:p>
        </p:txBody>
      </p:sp>
      <p:sp>
        <p:nvSpPr>
          <p:cNvPr id="34" name="流程图: 过程 33"/>
          <p:cNvSpPr/>
          <p:nvPr/>
        </p:nvSpPr>
        <p:spPr>
          <a:xfrm>
            <a:off x="10934700" y="1759585"/>
            <a:ext cx="927100" cy="440055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知识库文件信息导入</a:t>
            </a:r>
            <a:r>
              <a:rPr lang="zh-CN" altLang="en-US" sz="1000"/>
              <a:t>数据库</a:t>
            </a:r>
            <a:endParaRPr lang="zh-CN" altLang="en-US" sz="1000"/>
          </a:p>
        </p:txBody>
      </p:sp>
      <p:cxnSp>
        <p:nvCxnSpPr>
          <p:cNvPr id="43" name="直接箭头连接符 42"/>
          <p:cNvCxnSpPr>
            <a:stCxn id="10" idx="3"/>
            <a:endCxn id="33" idx="1"/>
          </p:cNvCxnSpPr>
          <p:nvPr/>
        </p:nvCxnSpPr>
        <p:spPr>
          <a:xfrm>
            <a:off x="9362440" y="1979613"/>
            <a:ext cx="220345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10693400" y="1979930"/>
            <a:ext cx="241300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0" idx="1"/>
          </p:cNvCxnSpPr>
          <p:nvPr/>
        </p:nvCxnSpPr>
        <p:spPr>
          <a:xfrm flipV="1">
            <a:off x="7886700" y="1979613"/>
            <a:ext cx="347345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9" idx="2"/>
            <a:endCxn id="5" idx="0"/>
          </p:cNvCxnSpPr>
          <p:nvPr/>
        </p:nvCxnSpPr>
        <p:spPr>
          <a:xfrm>
            <a:off x="7202170" y="2285048"/>
            <a:ext cx="0" cy="21272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2"/>
          </p:cNvCxnSpPr>
          <p:nvPr/>
        </p:nvCxnSpPr>
        <p:spPr>
          <a:xfrm>
            <a:off x="7202170" y="3109278"/>
            <a:ext cx="0" cy="33147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8" idx="0"/>
          </p:cNvCxnSpPr>
          <p:nvPr/>
        </p:nvCxnSpPr>
        <p:spPr>
          <a:xfrm>
            <a:off x="7202170" y="4120833"/>
            <a:ext cx="26035" cy="26352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9" idx="0"/>
          </p:cNvCxnSpPr>
          <p:nvPr/>
        </p:nvCxnSpPr>
        <p:spPr>
          <a:xfrm>
            <a:off x="7202170" y="5009198"/>
            <a:ext cx="0" cy="267335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流程图: 过程 25"/>
          <p:cNvSpPr/>
          <p:nvPr/>
        </p:nvSpPr>
        <p:spPr>
          <a:xfrm>
            <a:off x="8215630" y="2576830"/>
            <a:ext cx="114744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文本</a:t>
            </a:r>
            <a:r>
              <a:rPr lang="zh-CN" altLang="en-US" sz="1000"/>
              <a:t>切割</a:t>
            </a:r>
            <a:endParaRPr lang="zh-CN" altLang="en-US" sz="1000"/>
          </a:p>
        </p:txBody>
      </p:sp>
      <p:sp>
        <p:nvSpPr>
          <p:cNvPr id="30" name="流程图: 过程 29"/>
          <p:cNvSpPr/>
          <p:nvPr/>
        </p:nvSpPr>
        <p:spPr>
          <a:xfrm>
            <a:off x="9582785" y="2576830"/>
            <a:ext cx="114744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提取</a:t>
            </a:r>
            <a:r>
              <a:rPr lang="zh-CN" altLang="en-US" sz="1000"/>
              <a:t>文本</a:t>
            </a:r>
            <a:endParaRPr lang="zh-CN" altLang="en-US" sz="1000"/>
          </a:p>
        </p:txBody>
      </p:sp>
      <p:sp>
        <p:nvSpPr>
          <p:cNvPr id="31" name="流程图: 过程 30"/>
          <p:cNvSpPr/>
          <p:nvPr/>
        </p:nvSpPr>
        <p:spPr>
          <a:xfrm>
            <a:off x="10934700" y="2576830"/>
            <a:ext cx="929005" cy="36449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向量</a:t>
            </a:r>
            <a:r>
              <a:rPr lang="zh-CN" altLang="en-US" sz="1000"/>
              <a:t>化</a:t>
            </a:r>
            <a:endParaRPr lang="zh-CN" altLang="en-US" sz="1000"/>
          </a:p>
        </p:txBody>
      </p:sp>
      <p:cxnSp>
        <p:nvCxnSpPr>
          <p:cNvPr id="32" name="直接箭头连接符 31"/>
          <p:cNvCxnSpPr>
            <a:stCxn id="26" idx="3"/>
            <a:endCxn id="30" idx="1"/>
          </p:cNvCxnSpPr>
          <p:nvPr/>
        </p:nvCxnSpPr>
        <p:spPr>
          <a:xfrm>
            <a:off x="9363075" y="2759075"/>
            <a:ext cx="21971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0" idx="3"/>
            <a:endCxn id="31" idx="1"/>
          </p:cNvCxnSpPr>
          <p:nvPr/>
        </p:nvCxnSpPr>
        <p:spPr>
          <a:xfrm>
            <a:off x="10730230" y="2759075"/>
            <a:ext cx="204470" cy="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886700" y="2801303"/>
            <a:ext cx="347345" cy="3810"/>
          </a:xfrm>
          <a:prstGeom prst="straightConnector1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流程图: 过程 34"/>
          <p:cNvSpPr/>
          <p:nvPr/>
        </p:nvSpPr>
        <p:spPr>
          <a:xfrm>
            <a:off x="8216265" y="4516755"/>
            <a:ext cx="1146810" cy="36576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prompt</a:t>
            </a:r>
            <a:r>
              <a:rPr lang="zh-CN" altLang="en-US" sz="1000"/>
              <a:t>解释</a:t>
            </a:r>
            <a:endParaRPr lang="zh-CN" altLang="en-US" sz="1000"/>
          </a:p>
        </p:txBody>
      </p:sp>
      <p:sp>
        <p:nvSpPr>
          <p:cNvPr id="36" name="流程图: 过程 35"/>
          <p:cNvSpPr/>
          <p:nvPr/>
        </p:nvSpPr>
        <p:spPr>
          <a:xfrm>
            <a:off x="9641840" y="4521200"/>
            <a:ext cx="1146810" cy="36576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模板</a:t>
            </a:r>
            <a:r>
              <a:rPr lang="zh-CN" altLang="en-US" sz="1000"/>
              <a:t>选取</a:t>
            </a:r>
            <a:endParaRPr lang="zh-CN" altLang="en-US" sz="1000"/>
          </a:p>
        </p:txBody>
      </p:sp>
      <p:cxnSp>
        <p:nvCxnSpPr>
          <p:cNvPr id="37" name="直接箭头连接符 36"/>
          <p:cNvCxnSpPr>
            <a:stCxn id="35" idx="3"/>
            <a:endCxn id="36" idx="1"/>
          </p:cNvCxnSpPr>
          <p:nvPr/>
        </p:nvCxnSpPr>
        <p:spPr>
          <a:xfrm>
            <a:off x="9363075" y="4699635"/>
            <a:ext cx="278765" cy="4445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937500" y="4704080"/>
            <a:ext cx="278765" cy="4445"/>
          </a:xfrm>
          <a:prstGeom prst="straightConnector1">
            <a:avLst/>
          </a:prstGeom>
          <a:solidFill>
            <a:schemeClr val="accent1"/>
          </a:solidFill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  <a:endParaRPr lang="zh-CN" altLang="en-US" sz="3600" b="1" kern="0" dirty="0">
                <a:solidFill>
                  <a:prstClr val="white">
                    <a:lumMod val="10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9" name="Group 3"/>
          <p:cNvGrpSpPr/>
          <p:nvPr>
            <p:custDataLst>
              <p:tags r:id="rId2"/>
            </p:custDataLst>
          </p:nvPr>
        </p:nvGrpSpPr>
        <p:grpSpPr>
          <a:xfrm>
            <a:off x="3841351" y="1611223"/>
            <a:ext cx="3640537" cy="564015"/>
            <a:chOff x="4267200" y="1600200"/>
            <a:chExt cx="3926428" cy="766396"/>
          </a:xfrm>
        </p:grpSpPr>
        <p:sp>
          <p:nvSpPr>
            <p:cNvPr id="80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5371429" y="1665097"/>
              <a:ext cx="2822199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背景介绍</a:t>
              </a:r>
              <a:endParaRPr lang="zh-CN" altLang="en-US" sz="28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>
                <p:custDataLst>
                  <p:tags r:id="rId4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>
            <p:custDataLst>
              <p:tags r:id="rId6"/>
            </p:custDataLst>
          </p:nvPr>
        </p:nvGrpSpPr>
        <p:grpSpPr>
          <a:xfrm>
            <a:off x="3841351" y="3466593"/>
            <a:ext cx="5499735" cy="563880"/>
            <a:chOff x="4267200" y="1600200"/>
            <a:chExt cx="5931634" cy="766213"/>
          </a:xfrm>
        </p:grpSpPr>
        <p:sp>
          <p:nvSpPr>
            <p:cNvPr id="85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5391752" y="1664914"/>
              <a:ext cx="4807082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项目框架及其源码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>
                <p:custDataLst>
                  <p:tags r:id="rId8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Group 3"/>
          <p:cNvGrpSpPr/>
          <p:nvPr>
            <p:custDataLst>
              <p:tags r:id="rId10"/>
            </p:custDataLst>
          </p:nvPr>
        </p:nvGrpSpPr>
        <p:grpSpPr>
          <a:xfrm>
            <a:off x="3847078" y="4441853"/>
            <a:ext cx="3178268" cy="564015"/>
            <a:chOff x="4267200" y="1600200"/>
            <a:chExt cx="3427854" cy="766396"/>
          </a:xfrm>
        </p:grpSpPr>
        <p:sp>
          <p:nvSpPr>
            <p:cNvPr id="95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5371433" y="1665097"/>
              <a:ext cx="232362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结果展示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9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97" name="Rectangle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98" name="Right Triangle 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3"/>
          <p:cNvGrpSpPr/>
          <p:nvPr>
            <p:custDataLst>
              <p:tags r:id="rId14"/>
            </p:custDataLst>
          </p:nvPr>
        </p:nvGrpSpPr>
        <p:grpSpPr>
          <a:xfrm>
            <a:off x="3867386" y="5481247"/>
            <a:ext cx="2819194" cy="564015"/>
            <a:chOff x="4267200" y="1600200"/>
            <a:chExt cx="3040583" cy="766396"/>
          </a:xfrm>
        </p:grpSpPr>
        <p:sp>
          <p:nvSpPr>
            <p:cNvPr id="30" name="TextBox 4"/>
            <p:cNvSpPr txBox="1"/>
            <p:nvPr>
              <p:custDataLst>
                <p:tags r:id="rId15"/>
              </p:custDataLst>
            </p:nvPr>
          </p:nvSpPr>
          <p:spPr>
            <a:xfrm>
              <a:off x="5371432" y="1665097"/>
              <a:ext cx="193635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总结与展望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3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32" name="Rectangle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05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3" name="Right Triangle 7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3"/>
          <p:cNvGrpSpPr/>
          <p:nvPr>
            <p:custDataLst>
              <p:tags r:id="rId18"/>
            </p:custDataLst>
          </p:nvPr>
        </p:nvGrpSpPr>
        <p:grpSpPr>
          <a:xfrm>
            <a:off x="3847066" y="2538858"/>
            <a:ext cx="5184775" cy="563880"/>
            <a:chOff x="4267200" y="1600200"/>
            <a:chExt cx="5591940" cy="766213"/>
          </a:xfrm>
        </p:grpSpPr>
        <p:sp>
          <p:nvSpPr>
            <p:cNvPr id="4" name="TextBox 4"/>
            <p:cNvSpPr txBox="1"/>
            <p:nvPr>
              <p:custDataLst>
                <p:tags r:id="rId19"/>
              </p:custDataLst>
            </p:nvPr>
          </p:nvSpPr>
          <p:spPr>
            <a:xfrm>
              <a:off x="5371206" y="1664914"/>
              <a:ext cx="4487934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产品介绍分析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6" name="Rectangle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Right Triangle 7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视频演示（大模型对话）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last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5775" y="1092200"/>
            <a:ext cx="10990580" cy="5078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 </a:t>
            </a:r>
            <a:r>
              <a:rPr lang="zh-CN" altLang="en-US"/>
              <a:t>视频演示（知识库创建）</a:t>
            </a:r>
            <a:r>
              <a:rPr lang="en-US" altLang="zh-CN"/>
              <a:t>-&gt;</a:t>
            </a:r>
            <a:r>
              <a:rPr lang="zh-CN" altLang="en-US"/>
              <a:t>面向方班</a:t>
            </a:r>
            <a:endParaRPr lang="zh-CN" altLang="en-US"/>
          </a:p>
        </p:txBody>
      </p:sp>
      <p:pic>
        <p:nvPicPr>
          <p:cNvPr id="5" name="李超老师版本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0680" y="1147445"/>
            <a:ext cx="11356975" cy="486918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4.3 </a:t>
            </a:r>
            <a:r>
              <a:rPr lang="zh-CN" altLang="en-US"/>
              <a:t>视频演示（知识库实践）</a:t>
            </a:r>
            <a:r>
              <a:rPr lang="en-US" altLang="zh-CN"/>
              <a:t>-&gt;</a:t>
            </a:r>
            <a:r>
              <a:rPr lang="zh-CN" altLang="en-US"/>
              <a:t>面向方班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last_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2915" y="1142365"/>
            <a:ext cx="10809605" cy="5028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  <a:endParaRPr lang="zh-CN" altLang="en-US" sz="3600" b="1" kern="0" dirty="0">
                <a:solidFill>
                  <a:prstClr val="white">
                    <a:lumMod val="10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9" name="Group 3"/>
          <p:cNvGrpSpPr/>
          <p:nvPr>
            <p:custDataLst>
              <p:tags r:id="rId2"/>
            </p:custDataLst>
          </p:nvPr>
        </p:nvGrpSpPr>
        <p:grpSpPr>
          <a:xfrm>
            <a:off x="3841351" y="1611223"/>
            <a:ext cx="3640537" cy="564015"/>
            <a:chOff x="4267200" y="1600200"/>
            <a:chExt cx="3926428" cy="766396"/>
          </a:xfrm>
        </p:grpSpPr>
        <p:sp>
          <p:nvSpPr>
            <p:cNvPr id="80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5371429" y="1665097"/>
              <a:ext cx="2822199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背景介绍</a:t>
              </a:r>
              <a:endParaRPr lang="zh-CN" altLang="en-US" sz="28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>
                <p:custDataLst>
                  <p:tags r:id="rId4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>
            <p:custDataLst>
              <p:tags r:id="rId6"/>
            </p:custDataLst>
          </p:nvPr>
        </p:nvGrpSpPr>
        <p:grpSpPr>
          <a:xfrm>
            <a:off x="3841351" y="3466593"/>
            <a:ext cx="5499735" cy="563880"/>
            <a:chOff x="4267200" y="1600200"/>
            <a:chExt cx="5931634" cy="766213"/>
          </a:xfrm>
        </p:grpSpPr>
        <p:sp>
          <p:nvSpPr>
            <p:cNvPr id="85" name="TextBox 4"/>
            <p:cNvSpPr txBox="1"/>
            <p:nvPr>
              <p:custDataLst>
                <p:tags r:id="rId7"/>
              </p:custDataLst>
            </p:nvPr>
          </p:nvSpPr>
          <p:spPr>
            <a:xfrm>
              <a:off x="5391752" y="1664914"/>
              <a:ext cx="4807082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项目框架及其源码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>
                <p:custDataLst>
                  <p:tags r:id="rId8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Group 3"/>
          <p:cNvGrpSpPr/>
          <p:nvPr>
            <p:custDataLst>
              <p:tags r:id="rId10"/>
            </p:custDataLst>
          </p:nvPr>
        </p:nvGrpSpPr>
        <p:grpSpPr>
          <a:xfrm>
            <a:off x="3847078" y="4441853"/>
            <a:ext cx="3178268" cy="564015"/>
            <a:chOff x="4267200" y="1600200"/>
            <a:chExt cx="3427854" cy="766396"/>
          </a:xfrm>
        </p:grpSpPr>
        <p:sp>
          <p:nvSpPr>
            <p:cNvPr id="95" name="TextBox 4"/>
            <p:cNvSpPr txBox="1"/>
            <p:nvPr>
              <p:custDataLst>
                <p:tags r:id="rId11"/>
              </p:custDataLst>
            </p:nvPr>
          </p:nvSpPr>
          <p:spPr>
            <a:xfrm>
              <a:off x="5371433" y="1665097"/>
              <a:ext cx="232362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结果展示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9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97" name="Rectangle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98" name="Right Triangle 7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3"/>
          <p:cNvGrpSpPr/>
          <p:nvPr>
            <p:custDataLst>
              <p:tags r:id="rId14"/>
            </p:custDataLst>
          </p:nvPr>
        </p:nvGrpSpPr>
        <p:grpSpPr>
          <a:xfrm>
            <a:off x="3867386" y="5481247"/>
            <a:ext cx="2819194" cy="564015"/>
            <a:chOff x="4267200" y="1600200"/>
            <a:chExt cx="3040583" cy="766396"/>
          </a:xfrm>
        </p:grpSpPr>
        <p:sp>
          <p:nvSpPr>
            <p:cNvPr id="30" name="TextBox 4"/>
            <p:cNvSpPr txBox="1"/>
            <p:nvPr>
              <p:custDataLst>
                <p:tags r:id="rId15"/>
              </p:custDataLst>
            </p:nvPr>
          </p:nvSpPr>
          <p:spPr>
            <a:xfrm>
              <a:off x="5371432" y="1665097"/>
              <a:ext cx="1936351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总结与展望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3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32" name="Rectangle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05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3" name="Right Triangle 7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3"/>
          <p:cNvGrpSpPr/>
          <p:nvPr>
            <p:custDataLst>
              <p:tags r:id="rId18"/>
            </p:custDataLst>
          </p:nvPr>
        </p:nvGrpSpPr>
        <p:grpSpPr>
          <a:xfrm>
            <a:off x="3847066" y="2538858"/>
            <a:ext cx="5184775" cy="563880"/>
            <a:chOff x="4267200" y="1600200"/>
            <a:chExt cx="5591940" cy="766213"/>
          </a:xfrm>
        </p:grpSpPr>
        <p:sp>
          <p:nvSpPr>
            <p:cNvPr id="4" name="TextBox 4"/>
            <p:cNvSpPr txBox="1"/>
            <p:nvPr>
              <p:custDataLst>
                <p:tags r:id="rId19"/>
              </p:custDataLst>
            </p:nvPr>
          </p:nvSpPr>
          <p:spPr>
            <a:xfrm>
              <a:off x="5371206" y="1664914"/>
              <a:ext cx="4487934" cy="70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  <a:sym typeface="+mn-lt"/>
                </a:rPr>
                <a:t>产品介绍分析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6" name="Rectangle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Right Triangle 7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70243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944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944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9447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24525" y="1523365"/>
            <a:ext cx="5069840" cy="309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3330" y="1257300"/>
            <a:ext cx="488315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6730" y="361442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82845" y="1480185"/>
            <a:ext cx="4109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70450" y="2613025"/>
            <a:ext cx="368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70450" y="2981325"/>
            <a:ext cx="5112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/>
          </a:p>
          <a:p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699760" y="1480185"/>
            <a:ext cx="404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82845" y="2478405"/>
            <a:ext cx="6911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36650" y="3927475"/>
            <a:ext cx="10708640" cy="2312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问题：</a:t>
            </a:r>
            <a:endParaRPr lang="en-US" altLang="zh-CN" sz="2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457200"/>
            <a:r>
              <a:rPr lang="en-US" altLang="zh-CN" sz="2200"/>
              <a:t>1</a:t>
            </a:r>
            <a:r>
              <a:rPr lang="zh-CN" altLang="en-US" sz="2200"/>
              <a:t>、</a:t>
            </a:r>
            <a:r>
              <a:rPr lang="zh-CN" altLang="en-US" sz="2200" b="1"/>
              <a:t>复杂文件</a:t>
            </a:r>
            <a:r>
              <a:rPr lang="zh-CN" altLang="en-US" sz="2200"/>
              <a:t>：对于复杂文件的读取有时候会出现错误（</a:t>
            </a:r>
            <a:r>
              <a:rPr lang="en-US" altLang="zh-CN" sz="2200"/>
              <a:t>eg</a:t>
            </a:r>
            <a:r>
              <a:rPr lang="zh-CN" altLang="en-US" sz="2200"/>
              <a:t>：</a:t>
            </a:r>
            <a:r>
              <a:rPr lang="en-US" altLang="zh-CN" sz="2200"/>
              <a:t>excel</a:t>
            </a:r>
            <a:r>
              <a:rPr lang="zh-CN" altLang="en-US" sz="2200"/>
              <a:t>表格）</a:t>
            </a:r>
            <a:endParaRPr lang="zh-CN" altLang="en-US" sz="2200"/>
          </a:p>
          <a:p>
            <a:pPr indent="457200"/>
            <a:r>
              <a:rPr lang="en-US" altLang="zh-CN" sz="2200"/>
              <a:t>2</a:t>
            </a:r>
            <a:r>
              <a:rPr lang="zh-CN" altLang="en-US" sz="2200"/>
              <a:t>、</a:t>
            </a:r>
            <a:r>
              <a:rPr lang="zh-CN" altLang="en-US" sz="2200" b="1"/>
              <a:t>文字理解能力</a:t>
            </a:r>
            <a:r>
              <a:rPr lang="zh-CN" altLang="en-US" sz="2200"/>
              <a:t>：</a:t>
            </a:r>
            <a:r>
              <a:rPr lang="zh-CN" sz="2200"/>
              <a:t>对于部分文字的处理，以及回答过于机械化</a:t>
            </a:r>
            <a:endParaRPr lang="zh-CN" altLang="en-US" sz="2200"/>
          </a:p>
          <a:p>
            <a:endParaRPr lang="zh-CN" altLang="en-US" sz="2500"/>
          </a:p>
          <a:p>
            <a:endParaRPr lang="en-US" altLang="zh-CN" sz="2500"/>
          </a:p>
        </p:txBody>
      </p:sp>
      <p:sp>
        <p:nvSpPr>
          <p:cNvPr id="10" name="文本框 9"/>
          <p:cNvSpPr txBox="1"/>
          <p:nvPr/>
        </p:nvSpPr>
        <p:spPr>
          <a:xfrm>
            <a:off x="1136650" y="1466215"/>
            <a:ext cx="102870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优势：</a:t>
            </a:r>
            <a:endParaRPr lang="zh-CN" altLang="en-US" sz="2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457200"/>
            <a:r>
              <a:rPr lang="en-US" altLang="zh-CN" sz="2200"/>
              <a:t>1</a:t>
            </a:r>
            <a:r>
              <a:rPr lang="zh-CN" altLang="en-US" sz="2200"/>
              <a:t>、</a:t>
            </a:r>
            <a:r>
              <a:rPr lang="zh-CN" altLang="en-US" sz="2200" b="1"/>
              <a:t>私有性强</a:t>
            </a:r>
            <a:r>
              <a:rPr lang="zh-CN" altLang="en-US" sz="2200"/>
              <a:t>：可对本地大模型进行私有化部署</a:t>
            </a:r>
            <a:endParaRPr lang="zh-CN" altLang="en-US" sz="2200"/>
          </a:p>
          <a:p>
            <a:pPr indent="457200"/>
            <a:r>
              <a:rPr lang="en-US" altLang="zh-CN" sz="2200"/>
              <a:t>2</a:t>
            </a:r>
            <a:r>
              <a:rPr lang="zh-CN" altLang="en-US" sz="2200"/>
              <a:t>、</a:t>
            </a:r>
            <a:r>
              <a:rPr lang="zh-CN" altLang="en-US" sz="2200" b="1"/>
              <a:t>拓展能力强</a:t>
            </a:r>
            <a:r>
              <a:rPr lang="zh-CN" altLang="en-US" sz="2200"/>
              <a:t>：可选择多种开源大模型</a:t>
            </a:r>
            <a:endParaRPr lang="zh-CN" altLang="en-US" sz="2200"/>
          </a:p>
          <a:p>
            <a:pPr indent="457200"/>
            <a:r>
              <a:rPr lang="en-US" altLang="zh-CN" sz="2200"/>
              <a:t>3</a:t>
            </a:r>
            <a:r>
              <a:rPr lang="zh-CN" altLang="en-US" sz="2200"/>
              <a:t>、</a:t>
            </a:r>
            <a:r>
              <a:rPr lang="zh-CN" altLang="en-US" sz="2200" b="1"/>
              <a:t>定制性强</a:t>
            </a:r>
            <a:r>
              <a:rPr lang="zh-CN" altLang="en-US" sz="2200"/>
              <a:t>：含本地知识库问答</a:t>
            </a:r>
            <a:endParaRPr lang="zh-CN" altLang="en-US" sz="2200"/>
          </a:p>
          <a:p>
            <a:pPr indent="457200"/>
            <a:r>
              <a:rPr lang="en-US" altLang="zh-CN" sz="2200">
                <a:sym typeface="+mn-ea"/>
              </a:rPr>
              <a:t>4</a:t>
            </a:r>
            <a:r>
              <a:rPr lang="zh-CN" altLang="en-US" sz="2200">
                <a:sym typeface="+mn-ea"/>
              </a:rPr>
              <a:t>、</a:t>
            </a:r>
            <a:r>
              <a:rPr lang="zh-CN" altLang="en-US" sz="2200" b="1">
                <a:sym typeface="+mn-ea"/>
              </a:rPr>
              <a:t>操作便捷度高</a:t>
            </a:r>
            <a:r>
              <a:rPr lang="zh-CN" altLang="en-US" sz="2200">
                <a:sym typeface="+mn-ea"/>
              </a:rPr>
              <a:t>：完整的UI页面</a:t>
            </a:r>
            <a:endParaRPr lang="zh-CN" altLang="en-US" sz="2200"/>
          </a:p>
          <a:p>
            <a:pPr indent="457200"/>
            <a:endParaRPr lang="zh-CN" altLang="en-US" sz="2200"/>
          </a:p>
          <a:p>
            <a:pPr indent="457200"/>
            <a:endParaRPr lang="zh-CN" altLang="en-US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70243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944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944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未来展望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9447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24525" y="1523365"/>
            <a:ext cx="5069840" cy="309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3330" y="1257300"/>
            <a:ext cx="488315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6730" y="361442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82845" y="1480185"/>
            <a:ext cx="4109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70450" y="2613025"/>
            <a:ext cx="368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70450" y="2981325"/>
            <a:ext cx="5112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/>
          </a:p>
          <a:p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699760" y="1480185"/>
            <a:ext cx="404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82845" y="2478405"/>
            <a:ext cx="6911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12520" y="2288540"/>
            <a:ext cx="8633460" cy="4011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80000"/>
              </a:lnSpc>
            </a:pPr>
            <a:r>
              <a:rPr lang="en-US" altLang="zh-CN" sz="2500"/>
              <a:t>1</a:t>
            </a:r>
            <a:r>
              <a:rPr lang="zh-CN" altLang="en-US" sz="2500"/>
              <a:t>、尝试接入</a:t>
            </a:r>
            <a:r>
              <a:rPr lang="zh-CN" altLang="en-US" sz="2500" u="sng"/>
              <a:t>更多开源模型</a:t>
            </a:r>
            <a:r>
              <a:rPr lang="zh-CN" altLang="en-US" sz="2500"/>
              <a:t>进行测试，实现最佳模型选择</a:t>
            </a:r>
            <a:endParaRPr lang="zh-CN" altLang="en-US" sz="2500"/>
          </a:p>
          <a:p>
            <a:pPr>
              <a:lnSpc>
                <a:spcPct val="180000"/>
              </a:lnSpc>
            </a:pPr>
            <a:r>
              <a:rPr lang="en-US" altLang="zh-CN" sz="2500"/>
              <a:t>2</a:t>
            </a:r>
            <a:r>
              <a:rPr lang="zh-CN" altLang="en-US" sz="2500"/>
              <a:t>、添加对话模式：</a:t>
            </a:r>
            <a:r>
              <a:rPr lang="zh-CN" altLang="en-US" sz="2500" u="sng"/>
              <a:t>知识库问答</a:t>
            </a:r>
            <a:r>
              <a:rPr lang="en-US" altLang="zh-CN" sz="2500" u="sng"/>
              <a:t>+</a:t>
            </a:r>
            <a:r>
              <a:rPr lang="zh-CN" altLang="en-US" sz="2500" u="sng"/>
              <a:t>外部搜索</a:t>
            </a:r>
            <a:r>
              <a:rPr lang="zh-CN" altLang="en-US" sz="2500"/>
              <a:t>引擎辅助回答</a:t>
            </a:r>
            <a:endParaRPr lang="zh-CN" altLang="en-US" sz="2500"/>
          </a:p>
          <a:p>
            <a:pPr>
              <a:lnSpc>
                <a:spcPct val="180000"/>
              </a:lnSpc>
            </a:pPr>
            <a:r>
              <a:rPr lang="en-US" altLang="zh-CN" sz="2500"/>
              <a:t>3</a:t>
            </a:r>
            <a:r>
              <a:rPr lang="zh-CN" altLang="en-US" sz="2500"/>
              <a:t>、云服务器上运行，配置</a:t>
            </a:r>
            <a:r>
              <a:rPr lang="zh-CN" altLang="en-US" sz="2500" u="sng"/>
              <a:t>公网访问</a:t>
            </a:r>
            <a:endParaRPr lang="zh-CN" altLang="en-US" sz="2500" u="sng"/>
          </a:p>
          <a:p>
            <a:pPr>
              <a:lnSpc>
                <a:spcPct val="150000"/>
              </a:lnSpc>
            </a:pPr>
            <a:endParaRPr lang="zh-CN" altLang="en-US" sz="2500"/>
          </a:p>
        </p:txBody>
      </p:sp>
      <p:sp>
        <p:nvSpPr>
          <p:cNvPr id="10" name="文本框 9"/>
          <p:cNvSpPr txBox="1"/>
          <p:nvPr/>
        </p:nvSpPr>
        <p:spPr>
          <a:xfrm>
            <a:off x="506730" y="2002790"/>
            <a:ext cx="40640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>
                <a:solidFill>
                  <a:srgbClr val="FF0000"/>
                </a:solidFill>
              </a:rPr>
              <a:t>展望</a:t>
            </a:r>
            <a:endParaRPr lang="zh-CN" altLang="en-US" sz="2500" b="1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7840" y="3411220"/>
            <a:ext cx="25400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79652" y="3456451"/>
            <a:ext cx="10850563" cy="869854"/>
          </a:xfrm>
        </p:spPr>
        <p:txBody>
          <a:bodyPr/>
          <a:lstStyle/>
          <a:p>
            <a:r>
              <a:rPr lang="zh-CN" altLang="en-US"/>
              <a:t>感谢</a:t>
            </a:r>
            <a:r>
              <a:rPr lang="zh-CN" altLang="en-US"/>
              <a:t>倾听，欢迎老师、同学们批评指正！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1.2 </a:t>
            </a:r>
            <a:r>
              <a:rPr lang="zh-CN" altLang="en-US" sz="2800" dirty="0">
                <a:latin typeface="微软雅黑" panose="020B0503020204020204" pitchFamily="34" charset="-122"/>
              </a:rPr>
              <a:t>百模大战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745615"/>
            <a:ext cx="5148580" cy="3556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15660" y="1745615"/>
            <a:ext cx="5993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LM(Large Language Model）：</a:t>
            </a:r>
            <a:endParaRPr lang="zh-CN" altLang="en-US"/>
          </a:p>
          <a:p>
            <a:pPr indent="457200"/>
            <a:r>
              <a:rPr lang="zh-CN" altLang="en-US"/>
              <a:t>大型语言模型</a:t>
            </a:r>
            <a:r>
              <a:rPr lang="en-US" altLang="zh-CN"/>
              <a:t>-&gt;</a:t>
            </a:r>
            <a:r>
              <a:rPr lang="zh-CN" altLang="en-US"/>
              <a:t>是指那些规模庞大、参数数量众多的深度神经网络模型，用于理解和生成自然语言文本。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50355" y="3269615"/>
            <a:ext cx="406400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u"/>
            </a:pPr>
            <a:r>
              <a:rPr lang="en-US" altLang="zh-CN"/>
              <a:t>GPT-4</a:t>
            </a:r>
            <a:endParaRPr lang="en-US" altLang="zh-CN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u"/>
            </a:pPr>
            <a:r>
              <a:rPr lang="en-US" altLang="zh-CN"/>
              <a:t>Llama</a:t>
            </a:r>
            <a:endParaRPr lang="en-US" altLang="zh-CN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u"/>
            </a:pPr>
            <a:r>
              <a:rPr lang="zh-CN" altLang="en-US"/>
              <a:t>文心一言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u"/>
            </a:pPr>
            <a:r>
              <a:rPr lang="en-US" altLang="zh-CN"/>
              <a:t>ChatGLM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70243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944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企业导师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9447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24525" y="1523365"/>
            <a:ext cx="5069840" cy="309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3330" y="1257300"/>
            <a:ext cx="488315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6730" y="361442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82845" y="1480185"/>
            <a:ext cx="4109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70450" y="2613025"/>
            <a:ext cx="368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70450" y="2981325"/>
            <a:ext cx="5112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/>
          </a:p>
          <a:p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699760" y="1480185"/>
            <a:ext cx="4046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82845" y="2478405"/>
            <a:ext cx="6911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98855" y="1618615"/>
            <a:ext cx="10206355" cy="3593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200"/>
              <a:t>1</a:t>
            </a:r>
            <a:r>
              <a:rPr lang="zh-CN" altLang="en-US" sz="2200"/>
              <a:t>、对于将该项目</a:t>
            </a:r>
            <a:r>
              <a:rPr lang="zh-CN" altLang="en-US" sz="2200">
                <a:solidFill>
                  <a:srgbClr val="FF0000"/>
                </a:solidFill>
              </a:rPr>
              <a:t>部署到局域网</a:t>
            </a:r>
            <a:r>
              <a:rPr lang="zh-CN" altLang="en-US" sz="2200"/>
              <a:t>中，使得同一局域网内共同使用该私有大模型的方法，需要注意什么？或者说将该项目封装出售给企业，请问老师有什么意见，觉得需要着重提升哪一点内容</a:t>
            </a:r>
            <a:endParaRPr lang="zh-CN" altLang="en-US" sz="2200"/>
          </a:p>
          <a:p>
            <a:pPr>
              <a:lnSpc>
                <a:spcPct val="150000"/>
              </a:lnSpc>
            </a:pPr>
            <a:endParaRPr lang="zh-CN" altLang="en-US" sz="2500"/>
          </a:p>
          <a:p>
            <a:pPr>
              <a:lnSpc>
                <a:spcPct val="150000"/>
              </a:lnSpc>
            </a:pPr>
            <a:r>
              <a:rPr lang="en-US" altLang="zh-CN" sz="2500"/>
              <a:t>2</a:t>
            </a:r>
            <a:r>
              <a:rPr lang="zh-CN" altLang="en-US" sz="2500"/>
              <a:t>、对于大模型的</a:t>
            </a:r>
            <a:r>
              <a:rPr lang="zh-CN" altLang="en-US" sz="2500">
                <a:solidFill>
                  <a:srgbClr val="FF0000"/>
                </a:solidFill>
              </a:rPr>
              <a:t>输出</a:t>
            </a:r>
            <a:r>
              <a:rPr lang="zh-CN" altLang="en-US" sz="2500"/>
              <a:t>时常有些过于</a:t>
            </a:r>
            <a:r>
              <a:rPr lang="zh-CN" altLang="en-US" sz="2500">
                <a:solidFill>
                  <a:srgbClr val="FF0000"/>
                </a:solidFill>
              </a:rPr>
              <a:t>机械化</a:t>
            </a:r>
            <a:r>
              <a:rPr lang="zh-CN" altLang="en-US" sz="2500"/>
              <a:t>，并且回答了期望答案以外的内容。请问该往哪方面进行改进</a:t>
            </a:r>
            <a:r>
              <a:rPr lang="zh-CN" altLang="en-US" sz="2500"/>
              <a:t>呢？</a:t>
            </a:r>
            <a:endParaRPr lang="zh-CN" altLang="en-US" sz="2500"/>
          </a:p>
          <a:p>
            <a:pPr>
              <a:lnSpc>
                <a:spcPct val="150000"/>
              </a:lnSpc>
            </a:pPr>
            <a:endParaRPr lang="zh-CN" altLang="en-US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1.3 </a:t>
            </a:r>
            <a:r>
              <a:rPr lang="zh-CN" altLang="en-US" sz="2800" dirty="0">
                <a:latin typeface="微软雅黑" panose="020B0503020204020204" pitchFamily="34" charset="-122"/>
              </a:rPr>
              <a:t>私有化大模型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18450" y="255270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私有化大模型：</a:t>
            </a:r>
            <a:endParaRPr lang="zh-CN" altLang="en-US"/>
          </a:p>
          <a:p>
            <a:pPr indent="457200"/>
            <a:r>
              <a:rPr lang="zh-CN" altLang="en-US"/>
              <a:t>通常是指</a:t>
            </a:r>
            <a:r>
              <a:rPr lang="zh-CN" altLang="en-US" b="1"/>
              <a:t>企业</a:t>
            </a:r>
            <a:r>
              <a:rPr lang="zh-CN" altLang="en-US"/>
              <a:t>或</a:t>
            </a:r>
            <a:r>
              <a:rPr lang="zh-CN" altLang="en-US" b="1"/>
              <a:t>个人</a:t>
            </a:r>
            <a:r>
              <a:rPr lang="zh-CN" altLang="en-US"/>
              <a:t>开发、训练和部署的大型机器学习模型，这些模型不公开于公共领域，而是专门针对该组织的特定需求和数据进行定制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84810" y="2030095"/>
            <a:ext cx="7366000" cy="2941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1.4 </a:t>
            </a:r>
            <a:r>
              <a:rPr lang="zh-CN" altLang="en-US" sz="2800" dirty="0">
                <a:latin typeface="微软雅黑" panose="020B0503020204020204" pitchFamily="34" charset="-122"/>
              </a:rPr>
              <a:t>竞品对比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9" name="图片 8" descr="web-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1085" y="1348740"/>
            <a:ext cx="5334000" cy="4582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487170"/>
            <a:ext cx="5207000" cy="14541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57505" y="3114040"/>
            <a:ext cx="52959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b="1">
                <a:solidFill>
                  <a:srgbClr val="002060"/>
                </a:solidFill>
              </a:rPr>
              <a:t>ChatGLM </a:t>
            </a:r>
            <a:r>
              <a:rPr lang="zh-CN" altLang="en-US"/>
              <a:t>是一个开源的、支持中英双语的对话语言模型，由智谱 AI 和清华大学 KEG 实验室联合发布，基于 General Language Model (GLM) 架构，</a:t>
            </a:r>
            <a:r>
              <a:rPr lang="zh-CN" altLang="en-US" b="1"/>
              <a:t>具有 62 亿参数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 b="1">
                <a:solidFill>
                  <a:srgbClr val="002060"/>
                </a:solidFill>
              </a:rPr>
              <a:t>ChatGLM3-6B</a:t>
            </a:r>
            <a:r>
              <a:rPr lang="zh-CN" altLang="en-US"/>
              <a:t> 更是在保留了前两代模型对话流畅、部署门槛低等众多优秀特性的基础上增加了更多特性。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1.5 </a:t>
            </a:r>
            <a:r>
              <a:rPr lang="zh-CN" altLang="en-US" sz="2800" dirty="0">
                <a:latin typeface="微软雅黑" panose="020B0503020204020204" pitchFamily="34" charset="-122"/>
              </a:rPr>
              <a:t>项目初始版（</a:t>
            </a:r>
            <a:r>
              <a:rPr lang="en-US" altLang="zh-CN" sz="2800" dirty="0">
                <a:latin typeface="微软雅黑" panose="020B0503020204020204" pitchFamily="34" charset="-122"/>
              </a:rPr>
              <a:t>LangChain-ChatGLM3</a:t>
            </a:r>
            <a:r>
              <a:rPr lang="zh-CN" altLang="en-US" sz="2800" dirty="0">
                <a:latin typeface="微软雅黑" panose="020B0503020204020204" pitchFamily="34" charset="-122"/>
              </a:rPr>
              <a:t>）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38507"/>
          <a:stretch>
            <a:fillRect/>
          </a:stretch>
        </p:blipFill>
        <p:spPr>
          <a:xfrm>
            <a:off x="694055" y="1390650"/>
            <a:ext cx="4498340" cy="1358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3145" y="2973070"/>
            <a:ext cx="97193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ChatGLM3 是智谱AI和清华大学 KEG 实验室联合发布的新一代（第三代）对话预训练模型。ChatGLM3-6B 是 ChatGLM3 系列中的开源模型，在保留了前两代模型对话流畅等众多优秀特性的基础上，该项目</a:t>
            </a:r>
            <a:r>
              <a:rPr lang="zh-CN" altLang="en-US"/>
              <a:t>还引入了如下特性：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更强大的语言理解能力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更完整的功能支持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更全面的上下文记忆能力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本地知识库构建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5253990" y="1639570"/>
            <a:ext cx="37166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sym typeface="+mn-ea"/>
              </a:rPr>
              <a:t>ChatGLM3</a:t>
            </a:r>
            <a:endParaRPr lang="en-US" altLang="zh-CN" sz="5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1.6 LangChain-chatchat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1153795"/>
            <a:ext cx="7315200" cy="1358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0400" y="2637790"/>
            <a:ext cx="8102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00B0F0"/>
                </a:solidFill>
              </a:rPr>
              <a:t>LangChain</a:t>
            </a:r>
            <a:r>
              <a:rPr lang="zh-CN" altLang="en-US"/>
              <a:t> 是一个用于开发由语言模型驱动的应用程序的框架。</a:t>
            </a:r>
            <a:endParaRPr lang="zh-CN" altLang="en-US"/>
          </a:p>
          <a:p>
            <a:r>
              <a:rPr lang="zh-CN" altLang="en-US"/>
              <a:t>他主要拥有 2 个能力：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可以将 LLM 模型（大语言模型）与外部数据源进行连接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允许与 LLM 模型进行交互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0400" y="4319270"/>
            <a:ext cx="7526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F0"/>
                </a:solidFill>
              </a:rPr>
              <a:t>ChatChat</a:t>
            </a:r>
            <a:r>
              <a:rPr lang="zh-CN" altLang="en-US"/>
              <a:t>的话</a:t>
            </a:r>
            <a:r>
              <a:rPr lang="en-US" altLang="zh-CN"/>
              <a:t>.......                   </a:t>
            </a:r>
            <a:r>
              <a:rPr lang="zh-CN" altLang="en-US"/>
              <a:t>作者和所有资料没有给出具体的解释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910" y="4033520"/>
            <a:ext cx="742950" cy="6743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930400" y="4904740"/>
            <a:ext cx="9702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chatchat的含义</a:t>
            </a:r>
            <a:r>
              <a:rPr lang="zh-CN" altLang="en-US"/>
              <a:t>可能是：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chatchat</a:t>
            </a:r>
            <a:r>
              <a:rPr lang="zh-CN" altLang="en-US"/>
              <a:t>：</a:t>
            </a:r>
            <a:r>
              <a:rPr lang="zh-CN" altLang="en-US"/>
              <a:t>聊聊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、不需要你自己再基于langchain去搭建应用来适配不同模型</a:t>
            </a:r>
            <a:endParaRPr lang="zh-CN" altLang="en-US"/>
          </a:p>
          <a:p>
            <a:r>
              <a:rPr lang="zh-CN" altLang="en-US"/>
              <a:t>可以无缝切换各种模型，开箱即用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47688" y="1"/>
            <a:ext cx="10850563" cy="1028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394479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</a:rPr>
              <a:t>1.7 </a:t>
            </a:r>
            <a:r>
              <a:rPr lang="zh-CN" altLang="en-US" sz="2800" dirty="0">
                <a:latin typeface="微软雅黑" panose="020B0503020204020204" pitchFamily="34" charset="-122"/>
              </a:rPr>
              <a:t>项目优势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125" y="1028701"/>
            <a:ext cx="1052774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055" y="1390650"/>
            <a:ext cx="7315200" cy="135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6155" y="3870325"/>
            <a:ext cx="4064000" cy="484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项目优势：</a:t>
            </a:r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67155" y="4293870"/>
            <a:ext cx="7315200" cy="1805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依托于本项目支持的开源 LLM 与 Embedding 模型，本项目可实现全部使用开源模型</a:t>
            </a:r>
            <a:r>
              <a:rPr lang="zh-CN" altLang="en-US" b="1"/>
              <a:t>离线本地部署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建立了全流程可使用开源模型实现的</a:t>
            </a:r>
            <a:r>
              <a:rPr lang="zh-CN" altLang="en-US" b="1"/>
              <a:t>本地知识库问答应用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是一套对中文场景与开源模型支持友好、可离线运行的知识库问答解决方案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2640965"/>
            <a:ext cx="9460230" cy="103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0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8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49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50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6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8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69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170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178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79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499990357105}"/>
</p:tagLst>
</file>

<file path=ppt/tags/tag180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181.xml><?xml version="1.0" encoding="utf-8"?>
<p:tagLst xmlns:p="http://schemas.openxmlformats.org/presentationml/2006/main">
  <p:tag name="COMMONDATA" val="eyJoZGlkIjoiNWJhOThlNjNhNDhjZWNjMzQzNTM3MWJkZTUxYjM1MjAifQ=="/>
  <p:tag name="KSO_WPP_MARK_KEY" val="2ff1802e-9e5f-4a73-b828-7f7cc56a549a"/>
  <p:tag name="commondata" val="eyJoZGlkIjoiZjU3MDhmZTNiMDZlNmEyZTIyNmY3M2ZlNmU2OTg4NjQifQ=="/>
</p:tagLst>
</file>

<file path=ppt/tags/tag19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499990357105}"/>
</p:tagLst>
</file>

<file path=ppt/tags/tag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20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499990357105}"/>
</p:tagLst>
</file>

<file path=ppt/tags/tag2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8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29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30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38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39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40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4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8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49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50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1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2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3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4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5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5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59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6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60.xml><?xml version="1.0" encoding="utf-8"?>
<p:tagLst xmlns:p="http://schemas.openxmlformats.org/presentationml/2006/main">
  <p:tag name="KSO_WM_BEAUTIFY_FLAG" val=""/>
  <p:tag name="KSO_WM_DIAGRAM_VIRTUALLY_FRAME" val="{&quot;height&quot;:349.1369291338582,&quot;left&quot;:302.46858267716533,&quot;top&quot;:126.8679527559055,&quot;width&quot;:433.05}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349.1369291338582,&quot;left&quot;:302.46858267716533,&quot;top&quot;:126.8679527559055,&quot;width&quot;:433.049999035710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University of Malaya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9844"/>
      </a:accent1>
      <a:accent2>
        <a:srgbClr val="E82209"/>
      </a:accent2>
      <a:accent3>
        <a:srgbClr val="FCC300"/>
      </a:accent3>
      <a:accent4>
        <a:srgbClr val="0B52A2"/>
      </a:accent4>
      <a:accent5>
        <a:srgbClr val="0D8ECC"/>
      </a:accent5>
      <a:accent6>
        <a:srgbClr val="ABDBDF"/>
      </a:accent6>
      <a:hlink>
        <a:srgbClr val="4472C4"/>
      </a:hlink>
      <a:folHlink>
        <a:srgbClr val="BFBFBF"/>
      </a:folHlink>
    </a:clrScheme>
    <a:fontScheme name="tdl3kz1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4285</Words>
  <Application>WPS 演示</Application>
  <PresentationFormat>宽屏</PresentationFormat>
  <Paragraphs>867</Paragraphs>
  <Slides>40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方正正中黑简体</vt:lpstr>
      <vt:lpstr>黑体</vt:lpstr>
      <vt:lpstr>Arial</vt:lpstr>
      <vt:lpstr>等线</vt:lpstr>
      <vt:lpstr>Wingdings</vt:lpstr>
      <vt:lpstr>Arial Unicode MS</vt:lpstr>
      <vt:lpstr>主题5</vt:lpstr>
      <vt:lpstr>Langchain-Chatchat：基于开源模型的本地知识库问答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知识库构建与处理</vt:lpstr>
      <vt:lpstr>3.3 知识库构建与处理</vt:lpstr>
      <vt:lpstr>3.3 知识库构建与处理</vt:lpstr>
      <vt:lpstr>3.3 知识库构建与处理</vt:lpstr>
      <vt:lpstr>3.4 文档文本向量化</vt:lpstr>
      <vt:lpstr>3.4 文档文本向量化</vt:lpstr>
      <vt:lpstr>3.4 文档文本向量化</vt:lpstr>
      <vt:lpstr>3.5 问题与知识库检索</vt:lpstr>
      <vt:lpstr>3.6 生成prompt模板</vt:lpstr>
      <vt:lpstr>3.6 生成prompt模板</vt:lpstr>
      <vt:lpstr>3.6 生成prompt模板</vt:lpstr>
      <vt:lpstr>3.7 LLM回答</vt:lpstr>
      <vt:lpstr>3.7 LLM回答</vt:lpstr>
      <vt:lpstr>回顾</vt:lpstr>
      <vt:lpstr>PowerPoint 演示文稿</vt:lpstr>
      <vt:lpstr>4.1 视频演示（大模型对话）</vt:lpstr>
      <vt:lpstr>4.2 视频演示（知识库创建）-&gt;面向方班</vt:lpstr>
      <vt:lpstr>4.3 视频演示（知识库实践）-&gt;面向方班</vt:lpstr>
      <vt:lpstr>PowerPoint 演示文稿</vt:lpstr>
      <vt:lpstr>PowerPoint 演示文稿</vt:lpstr>
      <vt:lpstr>PowerPoint 演示文稿</vt:lpstr>
      <vt:lpstr>感谢倾听，欢迎老师、同学们批评指正！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Hansen</dc:creator>
  <cp:lastModifiedBy>%E5%A7%9A%E5%B0%8F%E6%98%8E</cp:lastModifiedBy>
  <cp:revision>3872</cp:revision>
  <dcterms:created xsi:type="dcterms:W3CDTF">2019-06-10T04:51:00Z</dcterms:created>
  <dcterms:modified xsi:type="dcterms:W3CDTF">2025-06-17T09:00:19Z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KSOProductBuildVer">
    <vt:lpwstr>2052-12.1.0.21541</vt:lpwstr>
  </property>
  <property fmtid="{D5CDD505-2E9C-101B-9397-08002B2CF9AE}" pid="4" name="ICV">
    <vt:lpwstr>A1C35DA1A69744329CD2021777F86718_13</vt:lpwstr>
  </property>
</Properties>
</file>